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Lst>
  <p:sldSz cx="7556500" cy="10693400"/>
  <p:notesSz cx="6858000" cy="9144000"/>
  <p:embeddedFontLst>
    <p:embeddedFont>
      <p:font typeface="Zen Maru Gothic" panose="020B0600070205080204" charset="-128"/>
      <p:regular r:id="rId3"/>
    </p:embeddedFont>
    <p:embeddedFont>
      <p:font typeface="Zen Maru Gothic Bold" panose="020B0600070205080204" charset="-128"/>
      <p:regular r:id="rId4"/>
      <p:bold r:id="rId5"/>
    </p:embeddedFont>
    <p:embeddedFont>
      <p:font typeface="ZEN角ゴシックNEW Heavy" panose="020B0600070205080204" charset="-128"/>
      <p:regular r:id="rId6"/>
      <p:bold r:id="rId7"/>
    </p:embeddedFont>
    <p:embeddedFont>
      <p:font typeface="ZEN角ゴシックNEW Medium" panose="020B0600070205080204" charset="-128"/>
      <p:regular r:id="rId8"/>
    </p:embeddedFont>
    <p:embeddedFont>
      <p:font typeface="つなぎゴシック" panose="020B0600070205080204" charset="-128"/>
      <p:regular r:id="rId9"/>
      <p:bold r:id="rId10"/>
    </p:embeddedFont>
    <p:embeddedFont>
      <p:font typeface="XB Titre" panose="020B0600070205080204" charset="-78"/>
      <p:regular r:id="rId1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B1ACE69-1A98-65A7-9879-0AFAE09F5954}" name="Mizuna Niitsuma（新妻瑞奈）" initials="MN" userId="S::3313262@coe.ntt.com::033c0bcd-56b1-4c2a-a888-4c30250dac45" providerId="AD"/>
  <p188:author id="{E6F193BC-4306-485C-B827-A87BAFEE1A89}" name="Saki Tokunaga（德永紗希）" initials="ST" userId="S::3204942@coe.ntt.com::616d6224-160c-4cb0-810d-5bc49409bab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32" autoAdjust="0"/>
    <p:restoredTop sz="94606" autoAdjust="0"/>
  </p:normalViewPr>
  <p:slideViewPr>
    <p:cSldViewPr>
      <p:cViewPr varScale="1">
        <p:scale>
          <a:sx n="38" d="100"/>
          <a:sy n="38" d="100"/>
        </p:scale>
        <p:origin x="2204"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6.fntdata"/><Relationship Id="rId13" Type="http://schemas.openxmlformats.org/officeDocument/2006/relationships/viewProps" Target="viewProps.xml"/><Relationship Id="rId3" Type="http://schemas.openxmlformats.org/officeDocument/2006/relationships/font" Target="fonts/font1.fntdata"/><Relationship Id="rId7" Type="http://schemas.openxmlformats.org/officeDocument/2006/relationships/font" Target="fonts/font5.fntdata"/><Relationship Id="rId12" Type="http://schemas.openxmlformats.org/officeDocument/2006/relationships/presProps" Target="presProps.xml"/><Relationship Id="rId2" Type="http://schemas.openxmlformats.org/officeDocument/2006/relationships/slide" Target="slides/slide1.xml"/><Relationship Id="rId16"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font" Target="fonts/font4.fntdata"/><Relationship Id="rId11" Type="http://schemas.openxmlformats.org/officeDocument/2006/relationships/font" Target="fonts/font9.fntdata"/><Relationship Id="rId5" Type="http://schemas.openxmlformats.org/officeDocument/2006/relationships/font" Target="fonts/font3.fntdata"/><Relationship Id="rId15" Type="http://schemas.openxmlformats.org/officeDocument/2006/relationships/tableStyles" Target="tableStyles.xml"/><Relationship Id="rId10" Type="http://schemas.openxmlformats.org/officeDocument/2006/relationships/font" Target="fonts/font8.fntdata"/><Relationship Id="rId4" Type="http://schemas.openxmlformats.org/officeDocument/2006/relationships/font" Target="fonts/font2.fntdata"/><Relationship Id="rId9" Type="http://schemas.openxmlformats.org/officeDocument/2006/relationships/font" Target="fonts/font7.fntdata"/><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4/9/2025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CB6F"/>
        </a:solidFill>
        <a:effectLst/>
      </p:bgPr>
    </p:bg>
    <p:spTree>
      <p:nvGrpSpPr>
        <p:cNvPr id="1" name=""/>
        <p:cNvGrpSpPr/>
        <p:nvPr/>
      </p:nvGrpSpPr>
      <p:grpSpPr>
        <a:xfrm>
          <a:off x="0" y="0"/>
          <a:ext cx="0" cy="0"/>
          <a:chOff x="0" y="0"/>
          <a:chExt cx="0" cy="0"/>
        </a:xfrm>
      </p:grpSpPr>
      <p:grpSp>
        <p:nvGrpSpPr>
          <p:cNvPr id="2" name="Group 2"/>
          <p:cNvGrpSpPr/>
          <p:nvPr/>
        </p:nvGrpSpPr>
        <p:grpSpPr>
          <a:xfrm>
            <a:off x="386669" y="3833236"/>
            <a:ext cx="6799407" cy="6474245"/>
            <a:chOff x="0" y="0"/>
            <a:chExt cx="2436754" cy="2320223"/>
          </a:xfrm>
        </p:grpSpPr>
        <p:sp>
          <p:nvSpPr>
            <p:cNvPr id="3" name="Freeform 3"/>
            <p:cNvSpPr/>
            <p:nvPr/>
          </p:nvSpPr>
          <p:spPr>
            <a:xfrm>
              <a:off x="0" y="0"/>
              <a:ext cx="2436754" cy="2320223"/>
            </a:xfrm>
            <a:custGeom>
              <a:avLst/>
              <a:gdLst/>
              <a:ahLst/>
              <a:cxnLst/>
              <a:rect l="l" t="t" r="r" b="b"/>
              <a:pathLst>
                <a:path w="2436754" h="2320223">
                  <a:moveTo>
                    <a:pt x="4554" y="0"/>
                  </a:moveTo>
                  <a:lnTo>
                    <a:pt x="2432200" y="0"/>
                  </a:lnTo>
                  <a:cubicBezTo>
                    <a:pt x="2433407" y="0"/>
                    <a:pt x="2434566" y="480"/>
                    <a:pt x="2435420" y="1334"/>
                  </a:cubicBezTo>
                  <a:cubicBezTo>
                    <a:pt x="2436274" y="2188"/>
                    <a:pt x="2436754" y="3347"/>
                    <a:pt x="2436754" y="4554"/>
                  </a:cubicBezTo>
                  <a:lnTo>
                    <a:pt x="2436754" y="2315669"/>
                  </a:lnTo>
                  <a:cubicBezTo>
                    <a:pt x="2436754" y="2316877"/>
                    <a:pt x="2436274" y="2318035"/>
                    <a:pt x="2435420" y="2318889"/>
                  </a:cubicBezTo>
                  <a:cubicBezTo>
                    <a:pt x="2434566" y="2319743"/>
                    <a:pt x="2433407" y="2320223"/>
                    <a:pt x="2432200" y="2320223"/>
                  </a:cubicBezTo>
                  <a:lnTo>
                    <a:pt x="4554" y="2320223"/>
                  </a:lnTo>
                  <a:cubicBezTo>
                    <a:pt x="3347" y="2320223"/>
                    <a:pt x="2188" y="2319743"/>
                    <a:pt x="1334" y="2318889"/>
                  </a:cubicBezTo>
                  <a:cubicBezTo>
                    <a:pt x="480" y="2318035"/>
                    <a:pt x="0" y="2316877"/>
                    <a:pt x="0" y="2315669"/>
                  </a:cubicBezTo>
                  <a:lnTo>
                    <a:pt x="0" y="4554"/>
                  </a:lnTo>
                  <a:cubicBezTo>
                    <a:pt x="0" y="3347"/>
                    <a:pt x="480" y="2188"/>
                    <a:pt x="1334" y="1334"/>
                  </a:cubicBezTo>
                  <a:cubicBezTo>
                    <a:pt x="2188" y="480"/>
                    <a:pt x="3347" y="0"/>
                    <a:pt x="4554" y="0"/>
                  </a:cubicBezTo>
                  <a:close/>
                </a:path>
              </a:pathLst>
            </a:custGeom>
            <a:solidFill>
              <a:srgbClr val="FFFFFF"/>
            </a:solidFill>
          </p:spPr>
          <p:txBody>
            <a:bodyPr/>
            <a:lstStyle/>
            <a:p>
              <a:endParaRPr lang="ja-JP" altLang="en-US"/>
            </a:p>
          </p:txBody>
        </p:sp>
        <p:sp>
          <p:nvSpPr>
            <p:cNvPr id="4" name="TextBox 4"/>
            <p:cNvSpPr txBox="1"/>
            <p:nvPr/>
          </p:nvSpPr>
          <p:spPr>
            <a:xfrm>
              <a:off x="0" y="-38100"/>
              <a:ext cx="2436754" cy="2358323"/>
            </a:xfrm>
            <a:prstGeom prst="rect">
              <a:avLst/>
            </a:prstGeom>
          </p:spPr>
          <p:txBody>
            <a:bodyPr lIns="50800" tIns="50800" rIns="50800" bIns="50800" rtlCol="0" anchor="ctr"/>
            <a:lstStyle/>
            <a:p>
              <a:pPr algn="ctr">
                <a:lnSpc>
                  <a:spcPts val="1960"/>
                </a:lnSpc>
              </a:pPr>
              <a:endParaRPr dirty="0"/>
            </a:p>
          </p:txBody>
        </p:sp>
      </p:grpSp>
      <p:grpSp>
        <p:nvGrpSpPr>
          <p:cNvPr id="5" name="Group 5"/>
          <p:cNvGrpSpPr/>
          <p:nvPr/>
        </p:nvGrpSpPr>
        <p:grpSpPr>
          <a:xfrm>
            <a:off x="373924" y="376302"/>
            <a:ext cx="6812152" cy="3744441"/>
            <a:chOff x="0" y="0"/>
            <a:chExt cx="9082870" cy="4992588"/>
          </a:xfrm>
        </p:grpSpPr>
        <p:sp>
          <p:nvSpPr>
            <p:cNvPr id="6" name="Freeform 6"/>
            <p:cNvSpPr/>
            <p:nvPr/>
          </p:nvSpPr>
          <p:spPr>
            <a:xfrm>
              <a:off x="0" y="0"/>
              <a:ext cx="4611903" cy="4992588"/>
            </a:xfrm>
            <a:custGeom>
              <a:avLst/>
              <a:gdLst/>
              <a:ahLst/>
              <a:cxnLst/>
              <a:rect l="l" t="t" r="r" b="b"/>
              <a:pathLst>
                <a:path w="4611903" h="4992588">
                  <a:moveTo>
                    <a:pt x="0" y="0"/>
                  </a:moveTo>
                  <a:lnTo>
                    <a:pt x="4611903" y="0"/>
                  </a:lnTo>
                  <a:lnTo>
                    <a:pt x="4611903" y="4992588"/>
                  </a:lnTo>
                  <a:lnTo>
                    <a:pt x="0" y="49925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sp>
          <p:nvSpPr>
            <p:cNvPr id="7" name="Freeform 7"/>
            <p:cNvSpPr/>
            <p:nvPr/>
          </p:nvSpPr>
          <p:spPr>
            <a:xfrm>
              <a:off x="4470966" y="0"/>
              <a:ext cx="4611903" cy="4992588"/>
            </a:xfrm>
            <a:custGeom>
              <a:avLst/>
              <a:gdLst/>
              <a:ahLst/>
              <a:cxnLst/>
              <a:rect l="l" t="t" r="r" b="b"/>
              <a:pathLst>
                <a:path w="4611903" h="4992588">
                  <a:moveTo>
                    <a:pt x="0" y="0"/>
                  </a:moveTo>
                  <a:lnTo>
                    <a:pt x="4611904" y="0"/>
                  </a:lnTo>
                  <a:lnTo>
                    <a:pt x="4611904" y="4992588"/>
                  </a:lnTo>
                  <a:lnTo>
                    <a:pt x="0" y="499258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ja-JP" altLang="en-US"/>
            </a:p>
          </p:txBody>
        </p:sp>
      </p:grpSp>
      <p:sp>
        <p:nvSpPr>
          <p:cNvPr id="8" name="TextBox 8"/>
          <p:cNvSpPr txBox="1"/>
          <p:nvPr/>
        </p:nvSpPr>
        <p:spPr>
          <a:xfrm>
            <a:off x="581839" y="9308053"/>
            <a:ext cx="5130526" cy="883127"/>
          </a:xfrm>
          <a:prstGeom prst="rect">
            <a:avLst/>
          </a:prstGeom>
        </p:spPr>
        <p:txBody>
          <a:bodyPr wrap="square" lIns="0" tIns="0" rIns="0" bIns="0" rtlCol="0" anchor="t">
            <a:spAutoFit/>
          </a:bodyPr>
          <a:lstStyle/>
          <a:p>
            <a:pPr>
              <a:lnSpc>
                <a:spcPts val="2380"/>
              </a:lnSpc>
            </a:pPr>
            <a:r>
              <a:rPr lang="ja-JP" altLang="en-US" sz="1200" dirty="0">
                <a:solidFill>
                  <a:srgbClr val="2A94B6"/>
                </a:solidFill>
                <a:latin typeface="つなぎゴシック"/>
                <a:ea typeface="つなぎゴシック"/>
                <a:cs typeface="つなぎゴシック"/>
                <a:sym typeface="つなぎゴシック"/>
              </a:rPr>
              <a:t>近年なりすましログインによるトラブルが多発しています。</a:t>
            </a:r>
            <a:endParaRPr lang="en-US" altLang="ja-JP" sz="1200" dirty="0">
              <a:solidFill>
                <a:srgbClr val="2A94B6"/>
              </a:solidFill>
              <a:latin typeface="つなぎゴシック"/>
              <a:ea typeface="つなぎゴシック"/>
              <a:cs typeface="つなぎゴシック"/>
              <a:sym typeface="つなぎゴシック"/>
            </a:endParaRPr>
          </a:p>
          <a:p>
            <a:pPr>
              <a:lnSpc>
                <a:spcPts val="2380"/>
              </a:lnSpc>
            </a:pPr>
            <a:r>
              <a:rPr lang="en-US" sz="1200" dirty="0" err="1">
                <a:solidFill>
                  <a:srgbClr val="2A94B6"/>
                </a:solidFill>
                <a:latin typeface="つなぎゴシック"/>
                <a:ea typeface="つなぎゴシック"/>
                <a:cs typeface="つなぎゴシック"/>
                <a:sym typeface="つなぎゴシック"/>
              </a:rPr>
              <a:t>先生方の</a:t>
            </a:r>
            <a:r>
              <a:rPr lang="en-US" sz="1200" dirty="0" err="1">
                <a:solidFill>
                  <a:srgbClr val="C96161"/>
                </a:solidFill>
                <a:latin typeface="つなぎゴシック"/>
                <a:ea typeface="つなぎゴシック"/>
                <a:cs typeface="つなぎゴシック"/>
                <a:sym typeface="つなぎゴシック"/>
              </a:rPr>
              <a:t>適切なパスワード・端末管理</a:t>
            </a:r>
            <a:r>
              <a:rPr lang="en-US" sz="1200" dirty="0" err="1">
                <a:solidFill>
                  <a:srgbClr val="2A94B6"/>
                </a:solidFill>
                <a:latin typeface="つなぎゴシック"/>
                <a:ea typeface="つなぎゴシック"/>
                <a:cs typeface="つなぎゴシック"/>
                <a:sym typeface="つなぎゴシック"/>
              </a:rPr>
              <a:t>が</a:t>
            </a:r>
            <a:r>
              <a:rPr lang="en-US" sz="1200" dirty="0">
                <a:solidFill>
                  <a:srgbClr val="2A94B6"/>
                </a:solidFill>
                <a:latin typeface="つなぎゴシック"/>
                <a:ea typeface="つなぎゴシック"/>
                <a:cs typeface="つなぎゴシック"/>
                <a:sym typeface="つなぎゴシック"/>
              </a:rPr>
              <a:t>、</a:t>
            </a:r>
            <a:r>
              <a:rPr lang="ja-JP" altLang="en-US" sz="1200" dirty="0">
                <a:solidFill>
                  <a:srgbClr val="2A94B6"/>
                </a:solidFill>
                <a:latin typeface="つなぎゴシック"/>
                <a:ea typeface="つなぎゴシック"/>
                <a:cs typeface="つなぎゴシック"/>
                <a:sym typeface="つなぎゴシック"/>
              </a:rPr>
              <a:t>トラブルやリスクから児童・</a:t>
            </a:r>
            <a:endParaRPr lang="en-US" altLang="ja-JP" sz="1200" dirty="0">
              <a:solidFill>
                <a:srgbClr val="2A94B6"/>
              </a:solidFill>
              <a:latin typeface="つなぎゴシック"/>
              <a:ea typeface="つなぎゴシック"/>
              <a:cs typeface="つなぎゴシック"/>
              <a:sym typeface="つなぎゴシック"/>
            </a:endParaRPr>
          </a:p>
          <a:p>
            <a:pPr>
              <a:lnSpc>
                <a:spcPts val="2380"/>
              </a:lnSpc>
            </a:pPr>
            <a:r>
              <a:rPr lang="ja-JP" altLang="en-US" sz="1200" dirty="0">
                <a:solidFill>
                  <a:srgbClr val="2A94B6"/>
                </a:solidFill>
                <a:latin typeface="つなぎゴシック"/>
                <a:ea typeface="つなぎゴシック"/>
                <a:cs typeface="つなぎゴシック"/>
                <a:sym typeface="つなぎゴシック"/>
              </a:rPr>
              <a:t>生徒を守る</a:t>
            </a:r>
            <a:r>
              <a:rPr lang="en-US" sz="1200" dirty="0" err="1">
                <a:solidFill>
                  <a:srgbClr val="2A94B6"/>
                </a:solidFill>
                <a:latin typeface="つなぎゴシック"/>
                <a:ea typeface="つなぎゴシック"/>
                <a:cs typeface="つなぎゴシック"/>
                <a:sym typeface="つなぎゴシック"/>
              </a:rPr>
              <a:t>第一歩です！意識を高めて、</a:t>
            </a:r>
            <a:r>
              <a:rPr lang="en-US" sz="1200" dirty="0" err="1">
                <a:solidFill>
                  <a:srgbClr val="C96161"/>
                </a:solidFill>
                <a:latin typeface="つなぎゴシック"/>
                <a:ea typeface="つなぎゴシック"/>
                <a:cs typeface="つなぎゴシック"/>
                <a:sym typeface="つなぎゴシック"/>
              </a:rPr>
              <a:t>安全なICT環境</a:t>
            </a:r>
            <a:r>
              <a:rPr lang="en-US" sz="1200" dirty="0" err="1">
                <a:solidFill>
                  <a:srgbClr val="2A94B6"/>
                </a:solidFill>
                <a:latin typeface="つなぎゴシック"/>
                <a:ea typeface="つなぎゴシック"/>
                <a:cs typeface="つなぎゴシック"/>
                <a:sym typeface="つなぎゴシック"/>
              </a:rPr>
              <a:t>をつくりましょう</a:t>
            </a:r>
            <a:r>
              <a:rPr lang="en-US" sz="1200" dirty="0">
                <a:solidFill>
                  <a:srgbClr val="2A94B6"/>
                </a:solidFill>
                <a:latin typeface="つなぎゴシック"/>
                <a:ea typeface="つなぎゴシック"/>
                <a:cs typeface="つなぎゴシック"/>
                <a:sym typeface="つなぎゴシック"/>
              </a:rPr>
              <a:t>！</a:t>
            </a:r>
          </a:p>
        </p:txBody>
      </p:sp>
      <p:sp>
        <p:nvSpPr>
          <p:cNvPr id="9" name="TextBox 9"/>
          <p:cNvSpPr txBox="1"/>
          <p:nvPr/>
        </p:nvSpPr>
        <p:spPr>
          <a:xfrm>
            <a:off x="602448" y="764708"/>
            <a:ext cx="6355103" cy="887487"/>
          </a:xfrm>
          <a:prstGeom prst="rect">
            <a:avLst/>
          </a:prstGeom>
        </p:spPr>
        <p:txBody>
          <a:bodyPr lIns="0" tIns="0" rIns="0" bIns="0" rtlCol="0" anchor="t">
            <a:spAutoFit/>
          </a:bodyPr>
          <a:lstStyle/>
          <a:p>
            <a:pPr algn="ctr">
              <a:lnSpc>
                <a:spcPts val="3640"/>
              </a:lnSpc>
            </a:pPr>
            <a:r>
              <a:rPr lang="en-US" sz="2600" dirty="0" err="1">
                <a:solidFill>
                  <a:srgbClr val="785A5C"/>
                </a:solidFill>
                <a:latin typeface="つなぎゴシック"/>
                <a:ea typeface="つなぎゴシック"/>
                <a:cs typeface="つなぎゴシック"/>
                <a:sym typeface="つなぎゴシック"/>
              </a:rPr>
              <a:t>パスワードと端末の適切な管理について</a:t>
            </a:r>
            <a:endParaRPr lang="en-US" sz="2600" dirty="0">
              <a:solidFill>
                <a:srgbClr val="785A5C"/>
              </a:solidFill>
              <a:latin typeface="つなぎゴシック"/>
              <a:ea typeface="つなぎゴシック"/>
              <a:cs typeface="つなぎゴシック"/>
              <a:sym typeface="つなぎゴシック"/>
            </a:endParaRPr>
          </a:p>
          <a:p>
            <a:pPr algn="ctr">
              <a:lnSpc>
                <a:spcPts val="3640"/>
              </a:lnSpc>
            </a:pPr>
            <a:endParaRPr lang="en-US" sz="2600" dirty="0">
              <a:solidFill>
                <a:srgbClr val="785A5C"/>
              </a:solidFill>
              <a:latin typeface="つなぎゴシック"/>
              <a:ea typeface="つなぎゴシック"/>
              <a:cs typeface="つなぎゴシック"/>
              <a:sym typeface="つなぎゴシック"/>
            </a:endParaRPr>
          </a:p>
        </p:txBody>
      </p:sp>
      <p:sp>
        <p:nvSpPr>
          <p:cNvPr id="10" name="AutoShape 10"/>
          <p:cNvSpPr/>
          <p:nvPr/>
        </p:nvSpPr>
        <p:spPr>
          <a:xfrm>
            <a:off x="619197" y="1308573"/>
            <a:ext cx="6352731" cy="0"/>
          </a:xfrm>
          <a:prstGeom prst="line">
            <a:avLst/>
          </a:prstGeom>
          <a:ln w="47625" cap="rnd">
            <a:solidFill>
              <a:srgbClr val="2A94B6"/>
            </a:solidFill>
            <a:prstDash val="sysDot"/>
            <a:headEnd type="none" w="sm" len="sm"/>
            <a:tailEnd type="none" w="sm" len="sm"/>
          </a:ln>
        </p:spPr>
        <p:txBody>
          <a:bodyPr/>
          <a:lstStyle/>
          <a:p>
            <a:endParaRPr lang="ja-JP" altLang="en-US"/>
          </a:p>
        </p:txBody>
      </p:sp>
      <p:sp>
        <p:nvSpPr>
          <p:cNvPr id="11" name="TextBox 11"/>
          <p:cNvSpPr txBox="1"/>
          <p:nvPr/>
        </p:nvSpPr>
        <p:spPr>
          <a:xfrm>
            <a:off x="619274" y="1627700"/>
            <a:ext cx="810527" cy="679450"/>
          </a:xfrm>
          <a:prstGeom prst="rect">
            <a:avLst/>
          </a:prstGeom>
        </p:spPr>
        <p:txBody>
          <a:bodyPr lIns="0" tIns="0" rIns="0" bIns="0" rtlCol="0" anchor="t">
            <a:spAutoFit/>
          </a:bodyPr>
          <a:lstStyle/>
          <a:p>
            <a:pPr algn="l">
              <a:lnSpc>
                <a:spcPts val="5599"/>
              </a:lnSpc>
            </a:pPr>
            <a:r>
              <a:rPr lang="en-US" sz="3999" dirty="0">
                <a:solidFill>
                  <a:srgbClr val="2A94B6"/>
                </a:solidFill>
                <a:latin typeface="XB Titre"/>
                <a:ea typeface="XB Titre"/>
                <a:cs typeface="XB Titre"/>
                <a:sym typeface="XB Titre"/>
              </a:rPr>
              <a:t>01</a:t>
            </a:r>
          </a:p>
        </p:txBody>
      </p:sp>
      <p:sp>
        <p:nvSpPr>
          <p:cNvPr id="12" name="AutoShape 12"/>
          <p:cNvSpPr/>
          <p:nvPr/>
        </p:nvSpPr>
        <p:spPr>
          <a:xfrm>
            <a:off x="619274" y="2257406"/>
            <a:ext cx="605091" cy="0"/>
          </a:xfrm>
          <a:prstGeom prst="line">
            <a:avLst/>
          </a:prstGeom>
          <a:ln w="28575" cap="flat">
            <a:solidFill>
              <a:srgbClr val="2A94B6"/>
            </a:solidFill>
            <a:prstDash val="solid"/>
            <a:headEnd type="none" w="sm" len="sm"/>
            <a:tailEnd type="none" w="sm" len="sm"/>
          </a:ln>
        </p:spPr>
        <p:txBody>
          <a:bodyPr/>
          <a:lstStyle/>
          <a:p>
            <a:endParaRPr lang="ja-JP" altLang="en-US"/>
          </a:p>
        </p:txBody>
      </p:sp>
      <p:sp>
        <p:nvSpPr>
          <p:cNvPr id="13" name="TextBox 13"/>
          <p:cNvSpPr txBox="1"/>
          <p:nvPr/>
        </p:nvSpPr>
        <p:spPr>
          <a:xfrm>
            <a:off x="1429801" y="1522885"/>
            <a:ext cx="5059085" cy="264160"/>
          </a:xfrm>
          <a:prstGeom prst="rect">
            <a:avLst/>
          </a:prstGeom>
        </p:spPr>
        <p:txBody>
          <a:bodyPr lIns="0" tIns="0" rIns="0" bIns="0" rtlCol="0" anchor="t">
            <a:spAutoFit/>
          </a:bodyPr>
          <a:lstStyle/>
          <a:p>
            <a:pPr algn="l">
              <a:lnSpc>
                <a:spcPts val="2240"/>
              </a:lnSpc>
            </a:pPr>
            <a:r>
              <a:rPr lang="en-US" sz="1600" b="1" dirty="0">
                <a:solidFill>
                  <a:srgbClr val="785A5C"/>
                </a:solidFill>
                <a:latin typeface="ZEN角ゴシックNEW Heavy"/>
                <a:ea typeface="ZEN角ゴシックNEW Heavy"/>
                <a:cs typeface="ZEN角ゴシックNEW Heavy"/>
                <a:sym typeface="ZEN角ゴシックNEW Heavy"/>
              </a:rPr>
              <a:t>パスワードは推測されにくいものにする</a:t>
            </a:r>
          </a:p>
        </p:txBody>
      </p:sp>
      <p:sp>
        <p:nvSpPr>
          <p:cNvPr id="14" name="TextBox 14"/>
          <p:cNvSpPr txBox="1"/>
          <p:nvPr/>
        </p:nvSpPr>
        <p:spPr>
          <a:xfrm>
            <a:off x="1429801" y="1771057"/>
            <a:ext cx="5360198" cy="703847"/>
          </a:xfrm>
          <a:prstGeom prst="rect">
            <a:avLst/>
          </a:prstGeom>
        </p:spPr>
        <p:txBody>
          <a:bodyPr wrap="square" lIns="0" tIns="0" rIns="0" bIns="0" rtlCol="0" anchor="t">
            <a:spAutoFit/>
          </a:bodyPr>
          <a:lstStyle/>
          <a:p>
            <a:pPr algn="l">
              <a:lnSpc>
                <a:spcPts val="1399"/>
              </a:lnSpc>
            </a:pPr>
            <a:r>
              <a:rPr lang="ja-JP" altLang="en-US" sz="999" b="1" dirty="0">
                <a:solidFill>
                  <a:srgbClr val="785A5C"/>
                </a:solidFill>
                <a:latin typeface="ZEN角ゴシックNEW Medium"/>
                <a:ea typeface="ZEN角ゴシックNEW Medium"/>
                <a:cs typeface="ZEN角ゴシックNEW Medium"/>
                <a:sym typeface="ZEN角ゴシックNEW Medium"/>
              </a:rPr>
              <a:t>児童・</a:t>
            </a:r>
            <a:r>
              <a:rPr lang="en-US" sz="999" b="1" dirty="0" err="1">
                <a:solidFill>
                  <a:srgbClr val="785A5C"/>
                </a:solidFill>
                <a:latin typeface="ZEN角ゴシックNEW Medium"/>
                <a:ea typeface="ZEN角ゴシックNEW Medium"/>
                <a:cs typeface="ZEN角ゴシックNEW Medium"/>
                <a:sym typeface="ZEN角ゴシックNEW Medium"/>
              </a:rPr>
              <a:t>生徒のパスワードを統一したり、簡単に覚えられるものに設定したりすると</a:t>
            </a:r>
            <a:r>
              <a:rPr lang="en-US" sz="999" b="1" dirty="0">
                <a:solidFill>
                  <a:srgbClr val="785A5C"/>
                </a:solidFill>
                <a:latin typeface="ZEN角ゴシックNEW Medium"/>
                <a:ea typeface="ZEN角ゴシックNEW Medium"/>
                <a:cs typeface="ZEN角ゴシックNEW Medium"/>
                <a:sym typeface="ZEN角ゴシックNEW Medium"/>
              </a:rPr>
              <a:t>、</a:t>
            </a:r>
            <a:r>
              <a:rPr lang="ja-JP" altLang="en-US" sz="999" b="1" dirty="0">
                <a:solidFill>
                  <a:srgbClr val="785A5C"/>
                </a:solidFill>
                <a:latin typeface="ZEN角ゴシックNEW Medium"/>
                <a:ea typeface="ZEN角ゴシックNEW Medium"/>
                <a:cs typeface="ZEN角ゴシックNEW Medium"/>
                <a:sym typeface="ZEN角ゴシックNEW Medium"/>
              </a:rPr>
              <a:t>なりすましログイン</a:t>
            </a:r>
            <a:r>
              <a:rPr lang="en-US" sz="999" b="1" dirty="0" err="1">
                <a:solidFill>
                  <a:srgbClr val="785A5C"/>
                </a:solidFill>
                <a:latin typeface="ZEN角ゴシックNEW Medium"/>
                <a:ea typeface="ZEN角ゴシックNEW Medium"/>
                <a:cs typeface="ZEN角ゴシックNEW Medium"/>
                <a:sym typeface="ZEN角ゴシックNEW Medium"/>
              </a:rPr>
              <a:t>リスクが高まります。特に</a:t>
            </a:r>
            <a:r>
              <a:rPr lang="en-US" sz="999" b="1" dirty="0">
                <a:solidFill>
                  <a:srgbClr val="785A5C"/>
                </a:solidFill>
                <a:latin typeface="ZEN角ゴシックNEW Medium"/>
                <a:ea typeface="ZEN角ゴシックNEW Medium"/>
                <a:cs typeface="ZEN角ゴシックNEW Medium"/>
                <a:sym typeface="ZEN角ゴシックNEW Medium"/>
              </a:rPr>
              <a:t>、「</a:t>
            </a:r>
            <a:r>
              <a:rPr lang="en-US" sz="999" b="1" dirty="0" err="1">
                <a:solidFill>
                  <a:srgbClr val="785A5C"/>
                </a:solidFill>
                <a:latin typeface="ZEN角ゴシックNEW Medium"/>
                <a:ea typeface="ZEN角ゴシックNEW Medium"/>
                <a:cs typeface="ZEN角ゴシックNEW Medium"/>
                <a:sym typeface="ZEN角ゴシックNEW Medium"/>
              </a:rPr>
              <a:t>共通のパスワードを使い回す</a:t>
            </a:r>
            <a:r>
              <a:rPr lang="en-US" sz="999" b="1" dirty="0">
                <a:solidFill>
                  <a:srgbClr val="785A5C"/>
                </a:solidFill>
                <a:latin typeface="ZEN角ゴシックNEW Medium"/>
                <a:ea typeface="ZEN角ゴシックNEW Medium"/>
                <a:cs typeface="ZEN角ゴシックNEW Medium"/>
                <a:sym typeface="ZEN角ゴシックNEW Medium"/>
              </a:rPr>
              <a:t>」「単純な組み合わせを使う」 </a:t>
            </a:r>
            <a:r>
              <a:rPr lang="en-US" sz="999" b="1" dirty="0" err="1">
                <a:solidFill>
                  <a:srgbClr val="785A5C"/>
                </a:solidFill>
                <a:latin typeface="ZEN角ゴシックNEW Medium"/>
                <a:ea typeface="ZEN角ゴシックNEW Medium"/>
                <a:cs typeface="ZEN角ゴシックNEW Medium"/>
                <a:sym typeface="ZEN角ゴシックNEW Medium"/>
              </a:rPr>
              <a:t>ことは避けましょう。個別設定を基本とし</a:t>
            </a:r>
            <a:r>
              <a:rPr lang="en-US" sz="999" b="1" dirty="0">
                <a:solidFill>
                  <a:srgbClr val="785A5C"/>
                </a:solidFill>
                <a:latin typeface="ZEN角ゴシックNEW Medium"/>
                <a:ea typeface="ZEN角ゴシックNEW Medium"/>
                <a:cs typeface="ZEN角ゴシックNEW Medium"/>
                <a:sym typeface="ZEN角ゴシックNEW Medium"/>
              </a:rPr>
              <a:t>、</a:t>
            </a:r>
            <a:r>
              <a:rPr lang="ja-JP" altLang="en-US" sz="999" b="1" dirty="0">
                <a:solidFill>
                  <a:srgbClr val="785A5C"/>
                </a:solidFill>
                <a:latin typeface="ZEN角ゴシックNEW Medium"/>
                <a:ea typeface="ZEN角ゴシックNEW Medium"/>
                <a:cs typeface="ZEN角ゴシックNEW Medium"/>
                <a:sym typeface="ZEN角ゴシックNEW Medium"/>
              </a:rPr>
              <a:t>なりすましログインによるトラブルやリスクを未然防止することが重要です。</a:t>
            </a:r>
            <a:endParaRPr lang="en-US" sz="999" b="1" dirty="0">
              <a:solidFill>
                <a:srgbClr val="785A5C"/>
              </a:solidFill>
              <a:latin typeface="ZEN角ゴシックNEW Medium"/>
              <a:ea typeface="ZEN角ゴシックNEW Medium"/>
              <a:cs typeface="ZEN角ゴシックNEW Medium"/>
              <a:sym typeface="ZEN角ゴシックNEW Medium"/>
            </a:endParaRPr>
          </a:p>
        </p:txBody>
      </p:sp>
      <p:sp>
        <p:nvSpPr>
          <p:cNvPr id="15" name="AutoShape 15"/>
          <p:cNvSpPr/>
          <p:nvPr/>
        </p:nvSpPr>
        <p:spPr>
          <a:xfrm>
            <a:off x="633275" y="3933910"/>
            <a:ext cx="6300000" cy="0"/>
          </a:xfrm>
          <a:prstGeom prst="line">
            <a:avLst/>
          </a:prstGeom>
          <a:ln w="47625" cap="rnd">
            <a:solidFill>
              <a:srgbClr val="2A94B6"/>
            </a:solidFill>
            <a:prstDash val="sysDot"/>
            <a:headEnd type="none" w="sm" len="sm"/>
            <a:tailEnd type="none" w="sm" len="sm"/>
          </a:ln>
        </p:spPr>
        <p:txBody>
          <a:bodyPr/>
          <a:lstStyle/>
          <a:p>
            <a:endParaRPr lang="ja-JP" altLang="en-US"/>
          </a:p>
        </p:txBody>
      </p:sp>
      <p:grpSp>
        <p:nvGrpSpPr>
          <p:cNvPr id="16" name="Group 16"/>
          <p:cNvGrpSpPr/>
          <p:nvPr/>
        </p:nvGrpSpPr>
        <p:grpSpPr>
          <a:xfrm>
            <a:off x="648000" y="2487645"/>
            <a:ext cx="2962109" cy="1325647"/>
            <a:chOff x="0" y="0"/>
            <a:chExt cx="1157625" cy="518078"/>
          </a:xfrm>
        </p:grpSpPr>
        <p:sp>
          <p:nvSpPr>
            <p:cNvPr id="17" name="Freeform 17"/>
            <p:cNvSpPr/>
            <p:nvPr/>
          </p:nvSpPr>
          <p:spPr>
            <a:xfrm>
              <a:off x="0" y="0"/>
              <a:ext cx="1157625" cy="518078"/>
            </a:xfrm>
            <a:custGeom>
              <a:avLst/>
              <a:gdLst/>
              <a:ahLst/>
              <a:cxnLst/>
              <a:rect l="l" t="t" r="r" b="b"/>
              <a:pathLst>
                <a:path w="1157625" h="518078">
                  <a:moveTo>
                    <a:pt x="33977" y="0"/>
                  </a:moveTo>
                  <a:lnTo>
                    <a:pt x="1123647" y="0"/>
                  </a:lnTo>
                  <a:cubicBezTo>
                    <a:pt x="1142413" y="0"/>
                    <a:pt x="1157625" y="15212"/>
                    <a:pt x="1157625" y="33977"/>
                  </a:cubicBezTo>
                  <a:lnTo>
                    <a:pt x="1157625" y="484100"/>
                  </a:lnTo>
                  <a:cubicBezTo>
                    <a:pt x="1157625" y="502865"/>
                    <a:pt x="1142413" y="518078"/>
                    <a:pt x="1123647" y="518078"/>
                  </a:cubicBezTo>
                  <a:lnTo>
                    <a:pt x="33977" y="518078"/>
                  </a:lnTo>
                  <a:cubicBezTo>
                    <a:pt x="15212" y="518078"/>
                    <a:pt x="0" y="502865"/>
                    <a:pt x="0" y="484100"/>
                  </a:cubicBezTo>
                  <a:lnTo>
                    <a:pt x="0" y="33977"/>
                  </a:lnTo>
                  <a:cubicBezTo>
                    <a:pt x="0" y="15212"/>
                    <a:pt x="15212" y="0"/>
                    <a:pt x="33977" y="0"/>
                  </a:cubicBezTo>
                  <a:close/>
                </a:path>
              </a:pathLst>
            </a:custGeom>
            <a:solidFill>
              <a:srgbClr val="FFFFFF"/>
            </a:solidFill>
            <a:ln w="28575" cap="sq">
              <a:solidFill>
                <a:srgbClr val="E9C2AE"/>
              </a:solidFill>
              <a:prstDash val="solid"/>
              <a:miter/>
            </a:ln>
          </p:spPr>
          <p:txBody>
            <a:bodyPr/>
            <a:lstStyle/>
            <a:p>
              <a:endParaRPr lang="ja-JP" altLang="en-US"/>
            </a:p>
          </p:txBody>
        </p:sp>
        <p:sp>
          <p:nvSpPr>
            <p:cNvPr id="18" name="TextBox 18"/>
            <p:cNvSpPr txBox="1"/>
            <p:nvPr/>
          </p:nvSpPr>
          <p:spPr>
            <a:xfrm>
              <a:off x="0" y="-28575"/>
              <a:ext cx="1157625" cy="546653"/>
            </a:xfrm>
            <a:prstGeom prst="rect">
              <a:avLst/>
            </a:prstGeom>
          </p:spPr>
          <p:txBody>
            <a:bodyPr lIns="36800" tIns="36800" rIns="36800" bIns="36800" rtlCol="0" anchor="ctr"/>
            <a:lstStyle/>
            <a:p>
              <a:pPr marL="0" lvl="0" indent="0" algn="ctr">
                <a:lnSpc>
                  <a:spcPts val="1217"/>
                </a:lnSpc>
                <a:spcBef>
                  <a:spcPct val="0"/>
                </a:spcBef>
              </a:pPr>
              <a:endParaRPr dirty="0"/>
            </a:p>
          </p:txBody>
        </p:sp>
      </p:grpSp>
      <p:grpSp>
        <p:nvGrpSpPr>
          <p:cNvPr id="53" name="グループ化 52">
            <a:extLst>
              <a:ext uri="{FF2B5EF4-FFF2-40B4-BE49-F238E27FC236}">
                <a16:creationId xmlns:a16="http://schemas.microsoft.com/office/drawing/2014/main" id="{1B34826D-30E0-B4FC-F780-A8390AC3A848}"/>
              </a:ext>
            </a:extLst>
          </p:cNvPr>
          <p:cNvGrpSpPr/>
          <p:nvPr/>
        </p:nvGrpSpPr>
        <p:grpSpPr>
          <a:xfrm>
            <a:off x="639140" y="4130829"/>
            <a:ext cx="810527" cy="679450"/>
            <a:chOff x="687119" y="4130767"/>
            <a:chExt cx="810527" cy="679450"/>
          </a:xfrm>
        </p:grpSpPr>
        <p:sp>
          <p:nvSpPr>
            <p:cNvPr id="19" name="TextBox 19"/>
            <p:cNvSpPr txBox="1"/>
            <p:nvPr/>
          </p:nvSpPr>
          <p:spPr>
            <a:xfrm>
              <a:off x="687119" y="4130767"/>
              <a:ext cx="810527" cy="679450"/>
            </a:xfrm>
            <a:prstGeom prst="rect">
              <a:avLst/>
            </a:prstGeom>
          </p:spPr>
          <p:txBody>
            <a:bodyPr lIns="0" tIns="0" rIns="0" bIns="0" rtlCol="0" anchor="t">
              <a:spAutoFit/>
            </a:bodyPr>
            <a:lstStyle/>
            <a:p>
              <a:pPr algn="l">
                <a:lnSpc>
                  <a:spcPts val="5599"/>
                </a:lnSpc>
              </a:pPr>
              <a:r>
                <a:rPr lang="en-US" sz="3999" dirty="0">
                  <a:solidFill>
                    <a:srgbClr val="2A94B6"/>
                  </a:solidFill>
                  <a:latin typeface="XB Titre"/>
                  <a:ea typeface="XB Titre"/>
                  <a:cs typeface="XB Titre"/>
                  <a:sym typeface="XB Titre"/>
                </a:rPr>
                <a:t>02</a:t>
              </a:r>
            </a:p>
          </p:txBody>
        </p:sp>
        <p:sp>
          <p:nvSpPr>
            <p:cNvPr id="20" name="AutoShape 20"/>
            <p:cNvSpPr/>
            <p:nvPr/>
          </p:nvSpPr>
          <p:spPr>
            <a:xfrm>
              <a:off x="687119" y="4760473"/>
              <a:ext cx="605091" cy="0"/>
            </a:xfrm>
            <a:prstGeom prst="line">
              <a:avLst/>
            </a:prstGeom>
            <a:ln w="28575" cap="flat">
              <a:solidFill>
                <a:srgbClr val="2A94B6"/>
              </a:solidFill>
              <a:prstDash val="solid"/>
              <a:headEnd type="none" w="sm" len="sm"/>
              <a:tailEnd type="none" w="sm" len="sm"/>
            </a:ln>
          </p:spPr>
          <p:txBody>
            <a:bodyPr/>
            <a:lstStyle/>
            <a:p>
              <a:endParaRPr lang="ja-JP" altLang="en-US"/>
            </a:p>
          </p:txBody>
        </p:sp>
      </p:grpSp>
      <p:sp>
        <p:nvSpPr>
          <p:cNvPr id="21" name="TextBox 21"/>
          <p:cNvSpPr txBox="1"/>
          <p:nvPr/>
        </p:nvSpPr>
        <p:spPr>
          <a:xfrm>
            <a:off x="1469559" y="4026216"/>
            <a:ext cx="5059085" cy="264160"/>
          </a:xfrm>
          <a:prstGeom prst="rect">
            <a:avLst/>
          </a:prstGeom>
        </p:spPr>
        <p:txBody>
          <a:bodyPr lIns="0" tIns="0" rIns="0" bIns="0" rtlCol="0" anchor="t">
            <a:spAutoFit/>
          </a:bodyPr>
          <a:lstStyle/>
          <a:p>
            <a:pPr algn="l">
              <a:lnSpc>
                <a:spcPts val="2240"/>
              </a:lnSpc>
            </a:pPr>
            <a:r>
              <a:rPr lang="ja-JP" altLang="en-US" sz="1600" b="1" dirty="0">
                <a:solidFill>
                  <a:srgbClr val="785A5C"/>
                </a:solidFill>
                <a:latin typeface="ZEN角ゴシックNEW Heavy"/>
                <a:ea typeface="ZEN角ゴシックNEW Heavy"/>
                <a:cs typeface="ZEN角ゴシックNEW Heavy"/>
                <a:sym typeface="ZEN角ゴシックNEW Heavy"/>
              </a:rPr>
              <a:t>パスワードと端末</a:t>
            </a:r>
            <a:r>
              <a:rPr lang="en-US" sz="1600" b="1" dirty="0" err="1">
                <a:solidFill>
                  <a:srgbClr val="785A5C"/>
                </a:solidFill>
                <a:latin typeface="ZEN角ゴシックNEW Heavy"/>
                <a:ea typeface="ZEN角ゴシックNEW Heavy"/>
                <a:cs typeface="ZEN角ゴシックNEW Heavy"/>
                <a:sym typeface="ZEN角ゴシックNEW Heavy"/>
              </a:rPr>
              <a:t>の管理を徹底する</a:t>
            </a:r>
            <a:endParaRPr lang="en-US" sz="1600" b="1" dirty="0">
              <a:solidFill>
                <a:srgbClr val="785A5C"/>
              </a:solidFill>
              <a:latin typeface="ZEN角ゴシックNEW Heavy"/>
              <a:ea typeface="ZEN角ゴシックNEW Heavy"/>
              <a:cs typeface="ZEN角ゴシックNEW Heavy"/>
              <a:sym typeface="ZEN角ゴシックNEW Heavy"/>
            </a:endParaRPr>
          </a:p>
        </p:txBody>
      </p:sp>
      <p:sp>
        <p:nvSpPr>
          <p:cNvPr id="22" name="TextBox 22"/>
          <p:cNvSpPr txBox="1"/>
          <p:nvPr/>
        </p:nvSpPr>
        <p:spPr>
          <a:xfrm>
            <a:off x="1452068" y="4330280"/>
            <a:ext cx="5266232" cy="883383"/>
          </a:xfrm>
          <a:prstGeom prst="rect">
            <a:avLst/>
          </a:prstGeom>
        </p:spPr>
        <p:txBody>
          <a:bodyPr wrap="square" lIns="0" tIns="0" rIns="0" bIns="0" rtlCol="0" anchor="t">
            <a:spAutoFit/>
          </a:bodyPr>
          <a:lstStyle/>
          <a:p>
            <a:pPr algn="l">
              <a:lnSpc>
                <a:spcPts val="1399"/>
              </a:lnSpc>
            </a:pPr>
            <a:r>
              <a:rPr lang="ja-JP" altLang="en-US" sz="999" b="1" dirty="0">
                <a:solidFill>
                  <a:srgbClr val="785A5C"/>
                </a:solidFill>
                <a:latin typeface="ZEN角ゴシックNEW Medium"/>
                <a:ea typeface="ZEN角ゴシックNEW Medium"/>
                <a:cs typeface="ZEN角ゴシックNEW Medium"/>
                <a:sym typeface="ZEN角ゴシックNEW Medium"/>
              </a:rPr>
              <a:t>パスワードの設定だけではなく端末の適切な運用も重要です。</a:t>
            </a:r>
            <a:r>
              <a:rPr lang="en-US" sz="999" b="1" dirty="0">
                <a:solidFill>
                  <a:srgbClr val="785A5C"/>
                </a:solidFill>
                <a:latin typeface="ZEN角ゴシックNEW Medium"/>
                <a:ea typeface="ZEN角ゴシックNEW Medium"/>
                <a:cs typeface="ZEN角ゴシックNEW Medium"/>
                <a:sym typeface="ZEN角ゴシックNEW Medium"/>
              </a:rPr>
              <a:t>「</a:t>
            </a:r>
            <a:r>
              <a:rPr lang="en-US" sz="999" b="1" dirty="0" err="1">
                <a:solidFill>
                  <a:srgbClr val="785A5C"/>
                </a:solidFill>
                <a:latin typeface="ZEN角ゴシックNEW Medium"/>
                <a:ea typeface="ZEN角ゴシックNEW Medium"/>
                <a:cs typeface="ZEN角ゴシックNEW Medium"/>
                <a:sym typeface="ZEN角ゴシックNEW Medium"/>
              </a:rPr>
              <a:t>パスワードを書いたメモを</a:t>
            </a:r>
            <a:r>
              <a:rPr lang="ja-JP" altLang="en-US" sz="999" b="1" dirty="0">
                <a:solidFill>
                  <a:srgbClr val="785A5C"/>
                </a:solidFill>
                <a:latin typeface="ZEN角ゴシックNEW Medium"/>
                <a:ea typeface="ZEN角ゴシックNEW Medium"/>
                <a:cs typeface="ZEN角ゴシックNEW Medium"/>
                <a:sym typeface="ZEN角ゴシックNEW Medium"/>
              </a:rPr>
              <a:t>端末に貼る</a:t>
            </a:r>
            <a:r>
              <a:rPr lang="en-US" sz="999" b="1" dirty="0">
                <a:solidFill>
                  <a:srgbClr val="785A5C"/>
                </a:solidFill>
                <a:latin typeface="ZEN角ゴシックNEW Medium"/>
                <a:ea typeface="ZEN角ゴシックNEW Medium"/>
                <a:cs typeface="ZEN角ゴシックNEW Medium"/>
                <a:sym typeface="ZEN角ゴシックNEW Medium"/>
              </a:rPr>
              <a:t>」「変更後のパスワードを共有する」 </a:t>
            </a:r>
            <a:r>
              <a:rPr lang="en-US" sz="999" b="1" dirty="0" err="1">
                <a:solidFill>
                  <a:srgbClr val="785A5C"/>
                </a:solidFill>
                <a:latin typeface="ZEN角ゴシックNEW Medium"/>
                <a:ea typeface="ZEN角ゴシックNEW Medium"/>
                <a:cs typeface="ZEN角ゴシックNEW Medium"/>
                <a:sym typeface="ZEN角ゴシックNEW Medium"/>
              </a:rPr>
              <a:t>といった行為は</a:t>
            </a:r>
            <a:r>
              <a:rPr lang="ja-JP" altLang="en-US" sz="999" b="1" dirty="0">
                <a:solidFill>
                  <a:srgbClr val="785A5C"/>
                </a:solidFill>
                <a:latin typeface="ZEN角ゴシックNEW Medium"/>
                <a:ea typeface="ZEN角ゴシックNEW Medium"/>
                <a:cs typeface="ZEN角ゴシックNEW Medium"/>
                <a:sym typeface="ZEN角ゴシックNEW Medium"/>
              </a:rPr>
              <a:t>不正アクセスによる情報漏洩</a:t>
            </a:r>
            <a:r>
              <a:rPr lang="en-US" sz="999" b="1" dirty="0" err="1">
                <a:solidFill>
                  <a:srgbClr val="785A5C"/>
                </a:solidFill>
                <a:latin typeface="ZEN角ゴシックNEW Medium"/>
                <a:ea typeface="ZEN角ゴシックNEW Medium"/>
                <a:cs typeface="ZEN角ゴシックNEW Medium"/>
                <a:sym typeface="ZEN角ゴシックNEW Medium"/>
              </a:rPr>
              <a:t>につながる可能性があります</a:t>
            </a:r>
            <a:r>
              <a:rPr lang="en-US" sz="999" b="1" dirty="0">
                <a:solidFill>
                  <a:srgbClr val="785A5C"/>
                </a:solidFill>
                <a:latin typeface="ZEN角ゴシックNEW Medium"/>
                <a:ea typeface="ZEN角ゴシックNEW Medium"/>
                <a:cs typeface="ZEN角ゴシックNEW Medium"/>
                <a:sym typeface="ZEN角ゴシックNEW Medium"/>
              </a:rPr>
              <a:t>。</a:t>
            </a:r>
          </a:p>
          <a:p>
            <a:pPr algn="l">
              <a:lnSpc>
                <a:spcPts val="1399"/>
              </a:lnSpc>
            </a:pPr>
            <a:r>
              <a:rPr lang="en-US" sz="999" b="1" dirty="0" err="1">
                <a:solidFill>
                  <a:srgbClr val="785A5C"/>
                </a:solidFill>
                <a:latin typeface="ZEN角ゴシックNEW Medium"/>
                <a:ea typeface="ZEN角ゴシックNEW Medium"/>
                <a:cs typeface="ZEN角ゴシックNEW Medium"/>
                <a:sym typeface="ZEN角ゴシックNEW Medium"/>
              </a:rPr>
              <a:t>また、端末を施錠されていない場所に放置すると</a:t>
            </a:r>
            <a:r>
              <a:rPr lang="en-US" sz="999" b="1" dirty="0">
                <a:solidFill>
                  <a:srgbClr val="785A5C"/>
                </a:solidFill>
                <a:latin typeface="ZEN角ゴシックNEW Medium"/>
                <a:ea typeface="ZEN角ゴシックNEW Medium"/>
                <a:cs typeface="ZEN角ゴシックNEW Medium"/>
                <a:sym typeface="ZEN角ゴシックNEW Medium"/>
              </a:rPr>
              <a:t>、</a:t>
            </a:r>
            <a:r>
              <a:rPr lang="ja-JP" altLang="en-US" sz="999" b="1" dirty="0">
                <a:solidFill>
                  <a:srgbClr val="785A5C"/>
                </a:solidFill>
                <a:latin typeface="ZEN角ゴシックNEW Medium"/>
                <a:ea typeface="ZEN角ゴシックNEW Medium"/>
                <a:cs typeface="ZEN角ゴシックNEW Medium"/>
                <a:sym typeface="ZEN角ゴシックNEW Medium"/>
              </a:rPr>
              <a:t>盗難や</a:t>
            </a:r>
            <a:r>
              <a:rPr lang="en-US" sz="999" b="1" dirty="0" err="1">
                <a:solidFill>
                  <a:srgbClr val="785A5C"/>
                </a:solidFill>
                <a:latin typeface="ZEN角ゴシックNEW Medium"/>
                <a:ea typeface="ZEN角ゴシックNEW Medium"/>
                <a:cs typeface="ZEN角ゴシックNEW Medium"/>
                <a:sym typeface="ZEN角ゴシックNEW Medium"/>
              </a:rPr>
              <a:t>不正アクセスのリスクが高まります</a:t>
            </a:r>
            <a:r>
              <a:rPr lang="en-US" sz="999" b="1" dirty="0">
                <a:solidFill>
                  <a:srgbClr val="785A5C"/>
                </a:solidFill>
                <a:latin typeface="ZEN角ゴシックNEW Medium"/>
                <a:ea typeface="ZEN角ゴシックNEW Medium"/>
                <a:cs typeface="ZEN角ゴシックNEW Medium"/>
                <a:sym typeface="ZEN角ゴシックNEW Medium"/>
              </a:rPr>
              <a:t>。</a:t>
            </a:r>
          </a:p>
        </p:txBody>
      </p:sp>
      <p:sp>
        <p:nvSpPr>
          <p:cNvPr id="23" name="AutoShape 23"/>
          <p:cNvSpPr/>
          <p:nvPr/>
        </p:nvSpPr>
        <p:spPr>
          <a:xfrm>
            <a:off x="633275" y="6696277"/>
            <a:ext cx="6300000" cy="0"/>
          </a:xfrm>
          <a:prstGeom prst="line">
            <a:avLst/>
          </a:prstGeom>
          <a:ln w="47625" cap="rnd">
            <a:solidFill>
              <a:srgbClr val="2A94B6"/>
            </a:solidFill>
            <a:prstDash val="sysDot"/>
            <a:headEnd type="none" w="sm" len="sm"/>
            <a:tailEnd type="none" w="sm" len="sm"/>
          </a:ln>
        </p:spPr>
        <p:txBody>
          <a:bodyPr/>
          <a:lstStyle/>
          <a:p>
            <a:endParaRPr lang="ja-JP" altLang="en-US"/>
          </a:p>
        </p:txBody>
      </p:sp>
      <p:grpSp>
        <p:nvGrpSpPr>
          <p:cNvPr id="55" name="グループ化 54">
            <a:extLst>
              <a:ext uri="{FF2B5EF4-FFF2-40B4-BE49-F238E27FC236}">
                <a16:creationId xmlns:a16="http://schemas.microsoft.com/office/drawing/2014/main" id="{C9279CEC-3961-CCA9-EA92-E40CC6578A2C}"/>
              </a:ext>
            </a:extLst>
          </p:cNvPr>
          <p:cNvGrpSpPr/>
          <p:nvPr/>
        </p:nvGrpSpPr>
        <p:grpSpPr>
          <a:xfrm>
            <a:off x="622118" y="6908503"/>
            <a:ext cx="810527" cy="679450"/>
            <a:chOff x="686952" y="6904783"/>
            <a:chExt cx="810527" cy="679450"/>
          </a:xfrm>
        </p:grpSpPr>
        <p:sp>
          <p:nvSpPr>
            <p:cNvPr id="24" name="TextBox 24"/>
            <p:cNvSpPr txBox="1"/>
            <p:nvPr/>
          </p:nvSpPr>
          <p:spPr>
            <a:xfrm>
              <a:off x="686952" y="6904783"/>
              <a:ext cx="810527" cy="679450"/>
            </a:xfrm>
            <a:prstGeom prst="rect">
              <a:avLst/>
            </a:prstGeom>
          </p:spPr>
          <p:txBody>
            <a:bodyPr lIns="0" tIns="0" rIns="0" bIns="0" rtlCol="0" anchor="t">
              <a:spAutoFit/>
            </a:bodyPr>
            <a:lstStyle/>
            <a:p>
              <a:pPr algn="l">
                <a:lnSpc>
                  <a:spcPts val="5599"/>
                </a:lnSpc>
              </a:pPr>
              <a:r>
                <a:rPr lang="en-US" sz="3999" dirty="0">
                  <a:solidFill>
                    <a:srgbClr val="2A94B6"/>
                  </a:solidFill>
                  <a:latin typeface="XB Titre"/>
                  <a:ea typeface="XB Titre"/>
                  <a:cs typeface="XB Titre"/>
                  <a:sym typeface="XB Titre"/>
                </a:rPr>
                <a:t>03</a:t>
              </a:r>
            </a:p>
          </p:txBody>
        </p:sp>
        <p:sp>
          <p:nvSpPr>
            <p:cNvPr id="25" name="AutoShape 25"/>
            <p:cNvSpPr/>
            <p:nvPr/>
          </p:nvSpPr>
          <p:spPr>
            <a:xfrm>
              <a:off x="686952" y="7534489"/>
              <a:ext cx="605091" cy="0"/>
            </a:xfrm>
            <a:prstGeom prst="line">
              <a:avLst/>
            </a:prstGeom>
            <a:ln w="28575" cap="flat">
              <a:solidFill>
                <a:srgbClr val="2A94B6"/>
              </a:solidFill>
              <a:prstDash val="solid"/>
              <a:headEnd type="none" w="sm" len="sm"/>
              <a:tailEnd type="none" w="sm" len="sm"/>
            </a:ln>
          </p:spPr>
          <p:txBody>
            <a:bodyPr/>
            <a:lstStyle/>
            <a:p>
              <a:endParaRPr lang="ja-JP" altLang="en-US"/>
            </a:p>
          </p:txBody>
        </p:sp>
      </p:grpSp>
      <p:sp>
        <p:nvSpPr>
          <p:cNvPr id="26" name="TextBox 26"/>
          <p:cNvSpPr txBox="1"/>
          <p:nvPr/>
        </p:nvSpPr>
        <p:spPr>
          <a:xfrm>
            <a:off x="1497479" y="6799969"/>
            <a:ext cx="5059085" cy="260584"/>
          </a:xfrm>
          <a:prstGeom prst="rect">
            <a:avLst/>
          </a:prstGeom>
        </p:spPr>
        <p:txBody>
          <a:bodyPr lIns="0" tIns="0" rIns="0" bIns="0" rtlCol="0" anchor="t">
            <a:spAutoFit/>
          </a:bodyPr>
          <a:lstStyle/>
          <a:p>
            <a:pPr algn="l">
              <a:lnSpc>
                <a:spcPts val="2240"/>
              </a:lnSpc>
            </a:pPr>
            <a:r>
              <a:rPr lang="ja-JP" altLang="en-US" sz="1600" b="1" dirty="0">
                <a:solidFill>
                  <a:srgbClr val="785A5C"/>
                </a:solidFill>
                <a:latin typeface="ZEN角ゴシックNEW Heavy"/>
                <a:ea typeface="ZEN角ゴシックNEW Heavy"/>
                <a:cs typeface="ZEN角ゴシックNEW Heavy"/>
                <a:sym typeface="ZEN角ゴシックNEW Heavy"/>
              </a:rPr>
              <a:t>教職員</a:t>
            </a:r>
            <a:r>
              <a:rPr lang="en-US" sz="1600" b="1" dirty="0" err="1">
                <a:solidFill>
                  <a:srgbClr val="785A5C"/>
                </a:solidFill>
                <a:latin typeface="ZEN角ゴシックNEW Heavy"/>
                <a:ea typeface="ZEN角ゴシックNEW Heavy"/>
                <a:cs typeface="ZEN角ゴシックNEW Heavy"/>
                <a:sym typeface="ZEN角ゴシックNEW Heavy"/>
              </a:rPr>
              <a:t>自身のパスワード・端末管理も重要です</a:t>
            </a:r>
            <a:endParaRPr lang="en-US" sz="1600" b="1" dirty="0">
              <a:solidFill>
                <a:srgbClr val="785A5C"/>
              </a:solidFill>
              <a:latin typeface="ZEN角ゴシックNEW Heavy"/>
              <a:ea typeface="ZEN角ゴシックNEW Heavy"/>
              <a:cs typeface="ZEN角ゴシックNEW Heavy"/>
              <a:sym typeface="ZEN角ゴシックNEW Heavy"/>
            </a:endParaRPr>
          </a:p>
        </p:txBody>
      </p:sp>
      <p:sp>
        <p:nvSpPr>
          <p:cNvPr id="27" name="TextBox 27"/>
          <p:cNvSpPr txBox="1"/>
          <p:nvPr/>
        </p:nvSpPr>
        <p:spPr>
          <a:xfrm>
            <a:off x="1497478" y="7104329"/>
            <a:ext cx="5435797" cy="703847"/>
          </a:xfrm>
          <a:prstGeom prst="rect">
            <a:avLst/>
          </a:prstGeom>
        </p:spPr>
        <p:txBody>
          <a:bodyPr wrap="square" lIns="0" tIns="0" rIns="0" bIns="0" rtlCol="0" anchor="t">
            <a:spAutoFit/>
          </a:bodyPr>
          <a:lstStyle/>
          <a:p>
            <a:pPr algn="l">
              <a:lnSpc>
                <a:spcPts val="1399"/>
              </a:lnSpc>
            </a:pPr>
            <a:r>
              <a:rPr lang="ja-JP" altLang="en-US" sz="999" b="1" dirty="0">
                <a:solidFill>
                  <a:srgbClr val="785A5C"/>
                </a:solidFill>
                <a:latin typeface="ZEN角ゴシックNEW Medium"/>
                <a:ea typeface="ZEN角ゴシックNEW Medium"/>
                <a:cs typeface="ZEN角ゴシックNEW Medium"/>
                <a:sym typeface="ZEN角ゴシックNEW Medium"/>
              </a:rPr>
              <a:t>パスワードや端末の管理を怠ると</a:t>
            </a:r>
            <a:r>
              <a:rPr lang="en-US" sz="999" b="1" dirty="0">
                <a:solidFill>
                  <a:srgbClr val="785A5C"/>
                </a:solidFill>
                <a:latin typeface="ZEN角ゴシックNEW Medium"/>
                <a:ea typeface="ZEN角ゴシックNEW Medium"/>
                <a:cs typeface="ZEN角ゴシックNEW Medium"/>
                <a:sym typeface="ZEN角ゴシックNEW Medium"/>
              </a:rPr>
              <a:t>、</a:t>
            </a:r>
            <a:r>
              <a:rPr lang="ja-JP" altLang="en-US" sz="999" b="1" dirty="0">
                <a:solidFill>
                  <a:srgbClr val="785A5C"/>
                </a:solidFill>
                <a:latin typeface="ZEN角ゴシックNEW Medium"/>
                <a:ea typeface="ZEN角ゴシックNEW Medium"/>
                <a:cs typeface="ZEN角ゴシックNEW Medium"/>
                <a:sym typeface="ZEN角ゴシックNEW Medium"/>
              </a:rPr>
              <a:t>児童・</a:t>
            </a:r>
            <a:r>
              <a:rPr lang="en-US" sz="999" b="1" dirty="0" err="1">
                <a:solidFill>
                  <a:srgbClr val="785A5C"/>
                </a:solidFill>
                <a:latin typeface="ZEN角ゴシックNEW Medium"/>
                <a:ea typeface="ZEN角ゴシックNEW Medium"/>
                <a:cs typeface="ZEN角ゴシックNEW Medium"/>
                <a:sym typeface="ZEN角ゴシックNEW Medium"/>
              </a:rPr>
              <a:t>生徒だけでなく</a:t>
            </a:r>
            <a:r>
              <a:rPr lang="en-US" sz="999" b="1" dirty="0">
                <a:solidFill>
                  <a:srgbClr val="785A5C"/>
                </a:solidFill>
                <a:latin typeface="ZEN角ゴシックNEW Medium"/>
                <a:ea typeface="ZEN角ゴシックNEW Medium"/>
                <a:cs typeface="ZEN角ゴシックNEW Medium"/>
                <a:sym typeface="ZEN角ゴシックNEW Medium"/>
              </a:rPr>
              <a:t> </a:t>
            </a:r>
            <a:r>
              <a:rPr lang="ja-JP" altLang="en-US" sz="999" b="1" dirty="0">
                <a:solidFill>
                  <a:srgbClr val="785A5C"/>
                </a:solidFill>
                <a:latin typeface="ZEN角ゴシックNEW Medium"/>
                <a:ea typeface="ZEN角ゴシックNEW Medium"/>
                <a:cs typeface="ZEN角ゴシックNEW Medium"/>
                <a:sym typeface="ZEN角ゴシックNEW Medium"/>
              </a:rPr>
              <a:t>教職員</a:t>
            </a:r>
            <a:r>
              <a:rPr lang="en-US" sz="999" b="1" dirty="0" err="1">
                <a:solidFill>
                  <a:srgbClr val="785A5C"/>
                </a:solidFill>
                <a:latin typeface="ZEN角ゴシックNEW Medium"/>
                <a:ea typeface="ZEN角ゴシックNEW Medium"/>
                <a:cs typeface="ZEN角ゴシックNEW Medium"/>
                <a:sym typeface="ZEN角ゴシックNEW Medium"/>
              </a:rPr>
              <a:t>自身にもリスクがあります。特に</a:t>
            </a:r>
            <a:r>
              <a:rPr lang="ja-JP" altLang="en-US" sz="999" b="1" dirty="0">
                <a:solidFill>
                  <a:srgbClr val="785A5C"/>
                </a:solidFill>
                <a:latin typeface="ZEN角ゴシックNEW Medium"/>
                <a:ea typeface="ZEN角ゴシックNEW Medium"/>
                <a:cs typeface="ZEN角ゴシックNEW Medium"/>
                <a:sym typeface="ZEN角ゴシックNEW Medium"/>
              </a:rPr>
              <a:t>、</a:t>
            </a:r>
            <a:r>
              <a:rPr lang="en-US" sz="999" b="1" dirty="0">
                <a:solidFill>
                  <a:srgbClr val="785A5C"/>
                </a:solidFill>
                <a:latin typeface="ZEN角ゴシックNEW Medium"/>
                <a:ea typeface="ZEN角ゴシックNEW Medium"/>
                <a:cs typeface="ZEN角ゴシックNEW Medium"/>
                <a:sym typeface="ZEN角ゴシックNEW Medium"/>
              </a:rPr>
              <a:t>「パスワードを見える場所にメモする」「端末ロックを解除したまま放置する」 </a:t>
            </a:r>
            <a:r>
              <a:rPr lang="en-US" sz="999" b="1" dirty="0" err="1">
                <a:solidFill>
                  <a:srgbClr val="785A5C"/>
                </a:solidFill>
                <a:latin typeface="ZEN角ゴシックNEW Medium"/>
                <a:ea typeface="ZEN角ゴシックNEW Medium"/>
                <a:cs typeface="ZEN角ゴシックNEW Medium"/>
                <a:sym typeface="ZEN角ゴシックNEW Medium"/>
              </a:rPr>
              <a:t>といった行為は、機密情報の漏洩につながる可能性があります。学校全体のセキュリティ向上のためにも</a:t>
            </a:r>
            <a:r>
              <a:rPr lang="en-US" sz="999" b="1" dirty="0">
                <a:solidFill>
                  <a:srgbClr val="785A5C"/>
                </a:solidFill>
                <a:latin typeface="ZEN角ゴシックNEW Medium"/>
                <a:ea typeface="ZEN角ゴシックNEW Medium"/>
                <a:cs typeface="ZEN角ゴシックNEW Medium"/>
                <a:sym typeface="ZEN角ゴシックNEW Medium"/>
              </a:rPr>
              <a:t>、</a:t>
            </a:r>
            <a:r>
              <a:rPr lang="ja-JP" altLang="en-US" sz="999" b="1" dirty="0">
                <a:solidFill>
                  <a:srgbClr val="785A5C"/>
                </a:solidFill>
                <a:latin typeface="ZEN角ゴシックNEW Medium"/>
                <a:ea typeface="ZEN角ゴシックNEW Medium"/>
                <a:cs typeface="ZEN角ゴシックNEW Medium"/>
                <a:sym typeface="ZEN角ゴシックNEW Medium"/>
              </a:rPr>
              <a:t>教職員</a:t>
            </a:r>
            <a:r>
              <a:rPr lang="en-US" sz="999" b="1" dirty="0" err="1">
                <a:solidFill>
                  <a:srgbClr val="785A5C"/>
                </a:solidFill>
                <a:latin typeface="ZEN角ゴシックNEW Medium"/>
                <a:ea typeface="ZEN角ゴシックNEW Medium"/>
                <a:cs typeface="ZEN角ゴシックNEW Medium"/>
                <a:sym typeface="ZEN角ゴシックNEW Medium"/>
              </a:rPr>
              <a:t>一人ひとりが意識を高めることが大切です</a:t>
            </a:r>
            <a:r>
              <a:rPr lang="en-US" sz="999" b="1" dirty="0">
                <a:solidFill>
                  <a:srgbClr val="785A5C"/>
                </a:solidFill>
                <a:latin typeface="ZEN角ゴシックNEW Medium"/>
                <a:ea typeface="ZEN角ゴシックNEW Medium"/>
                <a:cs typeface="ZEN角ゴシックNEW Medium"/>
                <a:sym typeface="ZEN角ゴシックNEW Medium"/>
              </a:rPr>
              <a:t>。</a:t>
            </a:r>
          </a:p>
        </p:txBody>
      </p:sp>
      <p:sp>
        <p:nvSpPr>
          <p:cNvPr id="28" name="TextBox 28"/>
          <p:cNvSpPr txBox="1"/>
          <p:nvPr/>
        </p:nvSpPr>
        <p:spPr>
          <a:xfrm>
            <a:off x="879393" y="2584114"/>
            <a:ext cx="1278712" cy="224140"/>
          </a:xfrm>
          <a:prstGeom prst="rect">
            <a:avLst/>
          </a:prstGeom>
        </p:spPr>
        <p:txBody>
          <a:bodyPr lIns="0" tIns="0" rIns="0" bIns="0" rtlCol="0" anchor="t">
            <a:spAutoFit/>
          </a:bodyPr>
          <a:lstStyle/>
          <a:p>
            <a:pPr marL="0" lvl="0" indent="0" algn="ctr">
              <a:lnSpc>
                <a:spcPts val="1820"/>
              </a:lnSpc>
              <a:spcBef>
                <a:spcPct val="0"/>
              </a:spcBef>
            </a:pPr>
            <a:r>
              <a:rPr lang="en-US" sz="1300" b="1" dirty="0">
                <a:solidFill>
                  <a:srgbClr val="EDB2A4"/>
                </a:solidFill>
                <a:latin typeface="Zen Maru Gothic Bold"/>
                <a:ea typeface="Zen Maru Gothic Bold"/>
                <a:cs typeface="Zen Maru Gothic Bold"/>
                <a:sym typeface="Zen Maru Gothic Bold"/>
              </a:rPr>
              <a:t>避けるべき事例</a:t>
            </a:r>
          </a:p>
        </p:txBody>
      </p:sp>
      <p:sp>
        <p:nvSpPr>
          <p:cNvPr id="29" name="TextBox 29"/>
          <p:cNvSpPr txBox="1"/>
          <p:nvPr/>
        </p:nvSpPr>
        <p:spPr>
          <a:xfrm>
            <a:off x="792000" y="2804656"/>
            <a:ext cx="2986250" cy="944297"/>
          </a:xfrm>
          <a:prstGeom prst="rect">
            <a:avLst/>
          </a:prstGeom>
        </p:spPr>
        <p:txBody>
          <a:bodyPr wrap="square" lIns="0" tIns="0" rIns="0" bIns="0" rtlCol="0" anchor="t">
            <a:spAutoFit/>
          </a:bodyPr>
          <a:lstStyle/>
          <a:p>
            <a:pPr algn="l">
              <a:lnSpc>
                <a:spcPts val="1499"/>
              </a:lnSpc>
            </a:pPr>
            <a:r>
              <a:rPr lang="en-US" sz="999" b="1" dirty="0">
                <a:solidFill>
                  <a:srgbClr val="785A5C"/>
                </a:solidFill>
                <a:latin typeface="Zen Maru Gothic"/>
                <a:ea typeface="Zen Maru Gothic"/>
                <a:cs typeface="Zen Maru Gothic"/>
                <a:sym typeface="Zen Maru Gothic"/>
              </a:rPr>
              <a:t> • </a:t>
            </a:r>
            <a:r>
              <a:rPr lang="en-US" sz="900" b="1" dirty="0">
                <a:solidFill>
                  <a:srgbClr val="785A5C"/>
                </a:solidFill>
                <a:latin typeface="Zen Maru Gothic"/>
                <a:ea typeface="Zen Maru Gothic"/>
                <a:cs typeface="Zen Maru Gothic"/>
                <a:sym typeface="Zen Maru Gothic"/>
              </a:rPr>
              <a:t>「1234」「abcd」「</a:t>
            </a:r>
            <a:r>
              <a:rPr lang="en-US" sz="900" b="1" dirty="0" err="1">
                <a:solidFill>
                  <a:srgbClr val="785A5C"/>
                </a:solidFill>
                <a:latin typeface="Zen Maru Gothic"/>
                <a:ea typeface="Zen Maru Gothic"/>
                <a:cs typeface="Zen Maru Gothic"/>
                <a:sym typeface="Zen Maru Gothic"/>
              </a:rPr>
              <a:t>password」などの単純なパス</a:t>
            </a:r>
            <a:endParaRPr lang="en-US" sz="900" b="1" dirty="0">
              <a:solidFill>
                <a:srgbClr val="785A5C"/>
              </a:solidFill>
              <a:latin typeface="Zen Maru Gothic"/>
              <a:ea typeface="Zen Maru Gothic"/>
              <a:cs typeface="Zen Maru Gothic"/>
              <a:sym typeface="Zen Maru Gothic"/>
            </a:endParaRPr>
          </a:p>
          <a:p>
            <a:pPr algn="l">
              <a:lnSpc>
                <a:spcPts val="1499"/>
              </a:lnSpc>
            </a:pPr>
            <a:r>
              <a:rPr lang="en-US" sz="900" b="1" dirty="0" err="1">
                <a:solidFill>
                  <a:srgbClr val="785A5C"/>
                </a:solidFill>
                <a:latin typeface="Zen Maru Gothic"/>
                <a:ea typeface="Zen Maru Gothic"/>
                <a:cs typeface="Zen Maru Gothic"/>
                <a:sym typeface="Zen Maru Gothic"/>
              </a:rPr>
              <a:t>ワード</a:t>
            </a:r>
            <a:r>
              <a:rPr lang="ja-JP" altLang="en-US" sz="900" b="1" dirty="0">
                <a:solidFill>
                  <a:srgbClr val="785A5C"/>
                </a:solidFill>
                <a:latin typeface="Zen Maru Gothic"/>
                <a:ea typeface="Zen Maru Gothic"/>
                <a:cs typeface="Zen Maru Gothic"/>
                <a:sym typeface="Zen Maru Gothic"/>
              </a:rPr>
              <a:t>・</a:t>
            </a:r>
            <a:r>
              <a:rPr lang="en-US" sz="900" b="1" dirty="0" err="1">
                <a:solidFill>
                  <a:srgbClr val="785A5C"/>
                </a:solidFill>
                <a:latin typeface="Zen Maru Gothic"/>
                <a:ea typeface="Zen Maru Gothic"/>
                <a:cs typeface="Zen Maru Gothic"/>
                <a:sym typeface="Zen Maru Gothic"/>
              </a:rPr>
              <a:t>生年月日やクラス番号、ログインIDと同じ</a:t>
            </a:r>
            <a:endParaRPr lang="en-US" sz="900" b="1" dirty="0">
              <a:solidFill>
                <a:srgbClr val="785A5C"/>
              </a:solidFill>
              <a:latin typeface="Zen Maru Gothic"/>
              <a:ea typeface="Zen Maru Gothic"/>
              <a:cs typeface="Zen Maru Gothic"/>
              <a:sym typeface="Zen Maru Gothic"/>
            </a:endParaRPr>
          </a:p>
          <a:p>
            <a:pPr algn="l">
              <a:lnSpc>
                <a:spcPts val="1499"/>
              </a:lnSpc>
            </a:pPr>
            <a:r>
              <a:rPr lang="en-US" sz="900" b="1" dirty="0" err="1">
                <a:solidFill>
                  <a:srgbClr val="785A5C"/>
                </a:solidFill>
                <a:latin typeface="Zen Maru Gothic"/>
                <a:ea typeface="Zen Maru Gothic"/>
                <a:cs typeface="Zen Maru Gothic"/>
                <a:sym typeface="Zen Maru Gothic"/>
              </a:rPr>
              <a:t>など、簡単に予測できるもの</a:t>
            </a:r>
            <a:endParaRPr lang="en-US" sz="900" b="1" dirty="0">
              <a:solidFill>
                <a:srgbClr val="785A5C"/>
              </a:solidFill>
              <a:latin typeface="Zen Maru Gothic"/>
              <a:ea typeface="Zen Maru Gothic"/>
              <a:cs typeface="Zen Maru Gothic"/>
              <a:sym typeface="Zen Maru Gothic"/>
            </a:endParaRPr>
          </a:p>
          <a:p>
            <a:pPr algn="l">
              <a:lnSpc>
                <a:spcPts val="1499"/>
              </a:lnSpc>
            </a:pPr>
            <a:r>
              <a:rPr lang="en-US" sz="900" b="1" dirty="0">
                <a:solidFill>
                  <a:srgbClr val="785A5C"/>
                </a:solidFill>
                <a:latin typeface="Zen Maru Gothic"/>
                <a:ea typeface="Zen Maru Gothic"/>
                <a:cs typeface="Zen Maru Gothic"/>
                <a:sym typeface="Zen Maru Gothic"/>
              </a:rPr>
              <a:t>・初期設定のままパスワードを変えていない</a:t>
            </a:r>
          </a:p>
          <a:p>
            <a:pPr marL="0" lvl="0" indent="0" algn="l">
              <a:lnSpc>
                <a:spcPts val="1499"/>
              </a:lnSpc>
            </a:pPr>
            <a:r>
              <a:rPr lang="en-US" sz="900" b="1" dirty="0">
                <a:solidFill>
                  <a:srgbClr val="785A5C"/>
                </a:solidFill>
                <a:latin typeface="Zen Maru Gothic"/>
                <a:ea typeface="Zen Maru Gothic"/>
                <a:cs typeface="Zen Maru Gothic"/>
                <a:sym typeface="Zen Maru Gothic"/>
              </a:rPr>
              <a:t> • </a:t>
            </a:r>
            <a:r>
              <a:rPr lang="en-US" sz="900" b="1" dirty="0" err="1">
                <a:solidFill>
                  <a:srgbClr val="785A5C"/>
                </a:solidFill>
                <a:latin typeface="Zen Maru Gothic"/>
                <a:ea typeface="Zen Maru Gothic"/>
                <a:cs typeface="Zen Maru Gothic"/>
                <a:sym typeface="Zen Maru Gothic"/>
              </a:rPr>
              <a:t>すべての</a:t>
            </a:r>
            <a:r>
              <a:rPr lang="ja-JP" altLang="en-US" sz="900" b="1" dirty="0">
                <a:solidFill>
                  <a:srgbClr val="785A5C"/>
                </a:solidFill>
                <a:latin typeface="Zen Maru Gothic"/>
                <a:ea typeface="Zen Maru Gothic"/>
                <a:cs typeface="Zen Maru Gothic"/>
                <a:sym typeface="Zen Maru Gothic"/>
              </a:rPr>
              <a:t>児童・</a:t>
            </a:r>
            <a:r>
              <a:rPr lang="en-US" sz="900" b="1" dirty="0" err="1">
                <a:solidFill>
                  <a:srgbClr val="785A5C"/>
                </a:solidFill>
                <a:latin typeface="Zen Maru Gothic"/>
                <a:ea typeface="Zen Maru Gothic"/>
                <a:cs typeface="Zen Maru Gothic"/>
                <a:sym typeface="Zen Maru Gothic"/>
              </a:rPr>
              <a:t>生徒に同じパスワードを設定する</a:t>
            </a:r>
            <a:endParaRPr lang="en-US" sz="900" b="1" dirty="0">
              <a:solidFill>
                <a:srgbClr val="785A5C"/>
              </a:solidFill>
              <a:latin typeface="Zen Maru Gothic"/>
              <a:ea typeface="Zen Maru Gothic"/>
              <a:cs typeface="Zen Maru Gothic"/>
              <a:sym typeface="Zen Maru Gothic"/>
            </a:endParaRPr>
          </a:p>
        </p:txBody>
      </p:sp>
      <p:grpSp>
        <p:nvGrpSpPr>
          <p:cNvPr id="30" name="Group 30"/>
          <p:cNvGrpSpPr/>
          <p:nvPr/>
        </p:nvGrpSpPr>
        <p:grpSpPr>
          <a:xfrm>
            <a:off x="3813165" y="2414528"/>
            <a:ext cx="3095334" cy="1398764"/>
            <a:chOff x="0" y="-28575"/>
            <a:chExt cx="1209691" cy="546653"/>
          </a:xfrm>
        </p:grpSpPr>
        <p:sp>
          <p:nvSpPr>
            <p:cNvPr id="31" name="Freeform 31"/>
            <p:cNvSpPr/>
            <p:nvPr/>
          </p:nvSpPr>
          <p:spPr>
            <a:xfrm>
              <a:off x="0" y="0"/>
              <a:ext cx="1209691" cy="518078"/>
            </a:xfrm>
            <a:custGeom>
              <a:avLst/>
              <a:gdLst/>
              <a:ahLst/>
              <a:cxnLst/>
              <a:rect l="l" t="t" r="r" b="b"/>
              <a:pathLst>
                <a:path w="1157625" h="518078">
                  <a:moveTo>
                    <a:pt x="33977" y="0"/>
                  </a:moveTo>
                  <a:lnTo>
                    <a:pt x="1123647" y="0"/>
                  </a:lnTo>
                  <a:cubicBezTo>
                    <a:pt x="1142413" y="0"/>
                    <a:pt x="1157625" y="15212"/>
                    <a:pt x="1157625" y="33977"/>
                  </a:cubicBezTo>
                  <a:lnTo>
                    <a:pt x="1157625" y="484100"/>
                  </a:lnTo>
                  <a:cubicBezTo>
                    <a:pt x="1157625" y="502865"/>
                    <a:pt x="1142413" y="518078"/>
                    <a:pt x="1123647" y="518078"/>
                  </a:cubicBezTo>
                  <a:lnTo>
                    <a:pt x="33977" y="518078"/>
                  </a:lnTo>
                  <a:cubicBezTo>
                    <a:pt x="15212" y="518078"/>
                    <a:pt x="0" y="502865"/>
                    <a:pt x="0" y="484100"/>
                  </a:cubicBezTo>
                  <a:lnTo>
                    <a:pt x="0" y="33977"/>
                  </a:lnTo>
                  <a:cubicBezTo>
                    <a:pt x="0" y="15212"/>
                    <a:pt x="15212" y="0"/>
                    <a:pt x="33977" y="0"/>
                  </a:cubicBezTo>
                  <a:close/>
                </a:path>
              </a:pathLst>
            </a:custGeom>
            <a:solidFill>
              <a:srgbClr val="FFFFFF"/>
            </a:solidFill>
            <a:ln w="28575" cap="sq">
              <a:solidFill>
                <a:srgbClr val="67C2DF"/>
              </a:solidFill>
              <a:prstDash val="solid"/>
              <a:miter/>
            </a:ln>
          </p:spPr>
          <p:txBody>
            <a:bodyPr/>
            <a:lstStyle/>
            <a:p>
              <a:endParaRPr lang="ja-JP" altLang="en-US"/>
            </a:p>
          </p:txBody>
        </p:sp>
        <p:sp>
          <p:nvSpPr>
            <p:cNvPr id="32" name="TextBox 32"/>
            <p:cNvSpPr txBox="1"/>
            <p:nvPr/>
          </p:nvSpPr>
          <p:spPr>
            <a:xfrm>
              <a:off x="0" y="-28575"/>
              <a:ext cx="1157625" cy="546653"/>
            </a:xfrm>
            <a:prstGeom prst="rect">
              <a:avLst/>
            </a:prstGeom>
          </p:spPr>
          <p:txBody>
            <a:bodyPr lIns="36800" tIns="36800" rIns="36800" bIns="36800" rtlCol="0" anchor="ctr"/>
            <a:lstStyle/>
            <a:p>
              <a:pPr marL="0" lvl="0" indent="0" algn="ctr">
                <a:lnSpc>
                  <a:spcPts val="1217"/>
                </a:lnSpc>
                <a:spcBef>
                  <a:spcPct val="0"/>
                </a:spcBef>
              </a:pPr>
              <a:endParaRPr dirty="0"/>
            </a:p>
          </p:txBody>
        </p:sp>
      </p:grpSp>
      <p:sp>
        <p:nvSpPr>
          <p:cNvPr id="33" name="TextBox 33"/>
          <p:cNvSpPr txBox="1"/>
          <p:nvPr/>
        </p:nvSpPr>
        <p:spPr>
          <a:xfrm>
            <a:off x="3994551" y="2584114"/>
            <a:ext cx="1288254" cy="212943"/>
          </a:xfrm>
          <a:prstGeom prst="rect">
            <a:avLst/>
          </a:prstGeom>
        </p:spPr>
        <p:txBody>
          <a:bodyPr wrap="square" lIns="0" tIns="0" rIns="0" bIns="0" rtlCol="0" anchor="t">
            <a:spAutoFit/>
          </a:bodyPr>
          <a:lstStyle/>
          <a:p>
            <a:pPr marL="0" lvl="0" indent="0" algn="ctr">
              <a:lnSpc>
                <a:spcPts val="1820"/>
              </a:lnSpc>
              <a:spcBef>
                <a:spcPct val="0"/>
              </a:spcBef>
            </a:pPr>
            <a:r>
              <a:rPr lang="en-US" sz="1300" dirty="0">
                <a:solidFill>
                  <a:srgbClr val="67C2DF"/>
                </a:solidFill>
                <a:latin typeface="Zen Maru Gothic Bold"/>
                <a:ea typeface="Zen Maru Gothic Bold"/>
                <a:cs typeface="Zen Maru Gothic Bold"/>
                <a:sym typeface="Zen Maru Gothic Bold"/>
              </a:rPr>
              <a:t>推奨される対応</a:t>
            </a:r>
          </a:p>
        </p:txBody>
      </p:sp>
      <p:sp>
        <p:nvSpPr>
          <p:cNvPr id="34" name="TextBox 34"/>
          <p:cNvSpPr txBox="1"/>
          <p:nvPr/>
        </p:nvSpPr>
        <p:spPr>
          <a:xfrm>
            <a:off x="3957165" y="2804656"/>
            <a:ext cx="2847983" cy="751937"/>
          </a:xfrm>
          <a:prstGeom prst="rect">
            <a:avLst/>
          </a:prstGeom>
        </p:spPr>
        <p:txBody>
          <a:bodyPr wrap="square" lIns="0" tIns="0" rIns="0" bIns="0" rtlCol="0" anchor="t">
            <a:spAutoFit/>
          </a:bodyPr>
          <a:lstStyle/>
          <a:p>
            <a:pPr algn="l">
              <a:lnSpc>
                <a:spcPts val="1499"/>
              </a:lnSpc>
            </a:pPr>
            <a:r>
              <a:rPr lang="en-US" sz="999" b="1" dirty="0">
                <a:solidFill>
                  <a:srgbClr val="785A5C"/>
                </a:solidFill>
                <a:latin typeface="Zen Maru Gothic"/>
                <a:ea typeface="Zen Maru Gothic"/>
                <a:cs typeface="Zen Maru Gothic"/>
                <a:sym typeface="Zen Maru Gothic"/>
              </a:rPr>
              <a:t> • </a:t>
            </a:r>
            <a:r>
              <a:rPr lang="en-US" sz="999" b="1" dirty="0" err="1">
                <a:solidFill>
                  <a:srgbClr val="785A5C"/>
                </a:solidFill>
                <a:latin typeface="Zen Maru Gothic"/>
                <a:ea typeface="Zen Maru Gothic"/>
                <a:cs typeface="Zen Maru Gothic"/>
                <a:sym typeface="Zen Maru Gothic"/>
              </a:rPr>
              <a:t>アルファベットと数字を組み合わせることで推測されにくいパスワードを</a:t>
            </a:r>
            <a:r>
              <a:rPr lang="ja-JP" altLang="en-US" sz="999" b="1" dirty="0">
                <a:solidFill>
                  <a:srgbClr val="785A5C"/>
                </a:solidFill>
                <a:latin typeface="Zen Maru Gothic"/>
                <a:ea typeface="Zen Maru Gothic"/>
                <a:cs typeface="Zen Maru Gothic"/>
                <a:sym typeface="Zen Maru Gothic"/>
              </a:rPr>
              <a:t>設定す</a:t>
            </a:r>
            <a:r>
              <a:rPr lang="en-US" sz="999" b="1" dirty="0">
                <a:solidFill>
                  <a:srgbClr val="785A5C"/>
                </a:solidFill>
                <a:latin typeface="Zen Maru Gothic"/>
                <a:ea typeface="Zen Maru Gothic"/>
                <a:cs typeface="Zen Maru Gothic"/>
                <a:sym typeface="Zen Maru Gothic"/>
              </a:rPr>
              <a:t>る</a:t>
            </a:r>
          </a:p>
          <a:p>
            <a:pPr algn="l">
              <a:lnSpc>
                <a:spcPts val="1499"/>
              </a:lnSpc>
            </a:pPr>
            <a:r>
              <a:rPr lang="en-US" sz="999" b="1" dirty="0">
                <a:solidFill>
                  <a:srgbClr val="785A5C"/>
                </a:solidFill>
                <a:latin typeface="Zen Maru Gothic"/>
                <a:ea typeface="Zen Maru Gothic"/>
                <a:cs typeface="Zen Maru Gothic"/>
                <a:sym typeface="Zen Maru Gothic"/>
              </a:rPr>
              <a:t>・6文字以上の複雑なものにする</a:t>
            </a:r>
          </a:p>
          <a:p>
            <a:pPr marL="0" lvl="0" indent="0" algn="l">
              <a:lnSpc>
                <a:spcPts val="1499"/>
              </a:lnSpc>
            </a:pPr>
            <a:r>
              <a:rPr lang="en-US" sz="999" b="1" dirty="0">
                <a:solidFill>
                  <a:srgbClr val="785A5C"/>
                </a:solidFill>
                <a:latin typeface="Zen Maru Gothic"/>
                <a:ea typeface="Zen Maru Gothic"/>
                <a:cs typeface="Zen Maru Gothic"/>
                <a:sym typeface="Zen Maru Gothic"/>
              </a:rPr>
              <a:t> • </a:t>
            </a:r>
            <a:r>
              <a:rPr lang="ja-JP" altLang="en-US" sz="999" b="1" dirty="0">
                <a:solidFill>
                  <a:srgbClr val="785A5C"/>
                </a:solidFill>
                <a:latin typeface="Zen Maru Gothic"/>
                <a:ea typeface="Zen Maru Gothic"/>
                <a:cs typeface="Zen Maru Gothic"/>
                <a:sym typeface="Zen Maru Gothic"/>
              </a:rPr>
              <a:t>児童・</a:t>
            </a:r>
            <a:r>
              <a:rPr lang="en-US" sz="999" b="1" dirty="0" err="1">
                <a:solidFill>
                  <a:srgbClr val="785A5C"/>
                </a:solidFill>
                <a:latin typeface="Zen Maru Gothic"/>
                <a:ea typeface="Zen Maru Gothic"/>
                <a:cs typeface="Zen Maru Gothic"/>
                <a:sym typeface="Zen Maru Gothic"/>
              </a:rPr>
              <a:t>生徒</a:t>
            </a:r>
            <a:r>
              <a:rPr lang="ja-JP" altLang="en-US" sz="999" b="1" dirty="0">
                <a:solidFill>
                  <a:srgbClr val="785A5C"/>
                </a:solidFill>
                <a:latin typeface="Zen Maru Gothic"/>
                <a:ea typeface="Zen Maru Gothic"/>
                <a:cs typeface="Zen Maru Gothic"/>
                <a:sym typeface="Zen Maru Gothic"/>
              </a:rPr>
              <a:t>個々に</a:t>
            </a:r>
            <a:r>
              <a:rPr lang="en-US" sz="999" b="1" dirty="0" err="1">
                <a:solidFill>
                  <a:srgbClr val="785A5C"/>
                </a:solidFill>
                <a:latin typeface="Zen Maru Gothic"/>
                <a:ea typeface="Zen Maru Gothic"/>
                <a:cs typeface="Zen Maru Gothic"/>
                <a:sym typeface="Zen Maru Gothic"/>
              </a:rPr>
              <a:t>異なるパスワードを設定する</a:t>
            </a:r>
            <a:endParaRPr lang="en-US" sz="999" b="1" dirty="0">
              <a:solidFill>
                <a:srgbClr val="785A5C"/>
              </a:solidFill>
              <a:latin typeface="Zen Maru Gothic"/>
              <a:ea typeface="Zen Maru Gothic"/>
              <a:cs typeface="Zen Maru Gothic"/>
              <a:sym typeface="Zen Maru Gothic"/>
            </a:endParaRPr>
          </a:p>
        </p:txBody>
      </p:sp>
      <p:grpSp>
        <p:nvGrpSpPr>
          <p:cNvPr id="35" name="Group 35"/>
          <p:cNvGrpSpPr/>
          <p:nvPr/>
        </p:nvGrpSpPr>
        <p:grpSpPr>
          <a:xfrm>
            <a:off x="633637" y="5238363"/>
            <a:ext cx="2962109" cy="1325647"/>
            <a:chOff x="0" y="0"/>
            <a:chExt cx="1157625" cy="518078"/>
          </a:xfrm>
        </p:grpSpPr>
        <p:sp>
          <p:nvSpPr>
            <p:cNvPr id="36" name="Freeform 36"/>
            <p:cNvSpPr/>
            <p:nvPr/>
          </p:nvSpPr>
          <p:spPr>
            <a:xfrm>
              <a:off x="0" y="0"/>
              <a:ext cx="1157625" cy="518078"/>
            </a:xfrm>
            <a:custGeom>
              <a:avLst/>
              <a:gdLst/>
              <a:ahLst/>
              <a:cxnLst/>
              <a:rect l="l" t="t" r="r" b="b"/>
              <a:pathLst>
                <a:path w="1157625" h="518078">
                  <a:moveTo>
                    <a:pt x="33977" y="0"/>
                  </a:moveTo>
                  <a:lnTo>
                    <a:pt x="1123647" y="0"/>
                  </a:lnTo>
                  <a:cubicBezTo>
                    <a:pt x="1142413" y="0"/>
                    <a:pt x="1157625" y="15212"/>
                    <a:pt x="1157625" y="33977"/>
                  </a:cubicBezTo>
                  <a:lnTo>
                    <a:pt x="1157625" y="484100"/>
                  </a:lnTo>
                  <a:cubicBezTo>
                    <a:pt x="1157625" y="502865"/>
                    <a:pt x="1142413" y="518078"/>
                    <a:pt x="1123647" y="518078"/>
                  </a:cubicBezTo>
                  <a:lnTo>
                    <a:pt x="33977" y="518078"/>
                  </a:lnTo>
                  <a:cubicBezTo>
                    <a:pt x="15212" y="518078"/>
                    <a:pt x="0" y="502865"/>
                    <a:pt x="0" y="484100"/>
                  </a:cubicBezTo>
                  <a:lnTo>
                    <a:pt x="0" y="33977"/>
                  </a:lnTo>
                  <a:cubicBezTo>
                    <a:pt x="0" y="15212"/>
                    <a:pt x="15212" y="0"/>
                    <a:pt x="33977" y="0"/>
                  </a:cubicBezTo>
                  <a:close/>
                </a:path>
              </a:pathLst>
            </a:custGeom>
            <a:solidFill>
              <a:srgbClr val="FFFFFF"/>
            </a:solidFill>
            <a:ln w="28575" cap="sq">
              <a:solidFill>
                <a:srgbClr val="E9C2AE"/>
              </a:solidFill>
              <a:prstDash val="solid"/>
              <a:miter/>
            </a:ln>
          </p:spPr>
          <p:txBody>
            <a:bodyPr/>
            <a:lstStyle/>
            <a:p>
              <a:endParaRPr lang="ja-JP" altLang="en-US"/>
            </a:p>
          </p:txBody>
        </p:sp>
        <p:sp>
          <p:nvSpPr>
            <p:cNvPr id="37" name="TextBox 37"/>
            <p:cNvSpPr txBox="1"/>
            <p:nvPr/>
          </p:nvSpPr>
          <p:spPr>
            <a:xfrm>
              <a:off x="0" y="-28575"/>
              <a:ext cx="1157625" cy="546653"/>
            </a:xfrm>
            <a:prstGeom prst="rect">
              <a:avLst/>
            </a:prstGeom>
          </p:spPr>
          <p:txBody>
            <a:bodyPr lIns="36800" tIns="36800" rIns="36800" bIns="36800" rtlCol="0" anchor="ctr"/>
            <a:lstStyle/>
            <a:p>
              <a:pPr marL="0" lvl="0" indent="0" algn="ctr">
                <a:lnSpc>
                  <a:spcPts val="1217"/>
                </a:lnSpc>
                <a:spcBef>
                  <a:spcPct val="0"/>
                </a:spcBef>
              </a:pPr>
              <a:endParaRPr dirty="0"/>
            </a:p>
          </p:txBody>
        </p:sp>
      </p:grpSp>
      <p:sp>
        <p:nvSpPr>
          <p:cNvPr id="38" name="TextBox 38"/>
          <p:cNvSpPr txBox="1"/>
          <p:nvPr/>
        </p:nvSpPr>
        <p:spPr>
          <a:xfrm>
            <a:off x="865030" y="5334832"/>
            <a:ext cx="1278712" cy="224140"/>
          </a:xfrm>
          <a:prstGeom prst="rect">
            <a:avLst/>
          </a:prstGeom>
        </p:spPr>
        <p:txBody>
          <a:bodyPr lIns="0" tIns="0" rIns="0" bIns="0" rtlCol="0" anchor="t">
            <a:spAutoFit/>
          </a:bodyPr>
          <a:lstStyle/>
          <a:p>
            <a:pPr marL="0" lvl="0" indent="0" algn="ctr">
              <a:lnSpc>
                <a:spcPts val="1820"/>
              </a:lnSpc>
              <a:spcBef>
                <a:spcPct val="0"/>
              </a:spcBef>
            </a:pPr>
            <a:r>
              <a:rPr lang="en-US" sz="1300" b="1" dirty="0">
                <a:solidFill>
                  <a:srgbClr val="EDB2A4"/>
                </a:solidFill>
                <a:latin typeface="Zen Maru Gothic Bold"/>
                <a:ea typeface="Zen Maru Gothic Bold"/>
                <a:cs typeface="Zen Maru Gothic Bold"/>
                <a:sym typeface="Zen Maru Gothic Bold"/>
              </a:rPr>
              <a:t>避けるべき事例</a:t>
            </a:r>
          </a:p>
        </p:txBody>
      </p:sp>
      <p:sp>
        <p:nvSpPr>
          <p:cNvPr id="39" name="TextBox 39"/>
          <p:cNvSpPr txBox="1"/>
          <p:nvPr/>
        </p:nvSpPr>
        <p:spPr>
          <a:xfrm>
            <a:off x="777637" y="5555373"/>
            <a:ext cx="2753231" cy="748859"/>
          </a:xfrm>
          <a:prstGeom prst="rect">
            <a:avLst/>
          </a:prstGeom>
        </p:spPr>
        <p:txBody>
          <a:bodyPr lIns="0" tIns="0" rIns="0" bIns="0" rtlCol="0" anchor="t">
            <a:spAutoFit/>
          </a:bodyPr>
          <a:lstStyle/>
          <a:p>
            <a:pPr algn="l">
              <a:lnSpc>
                <a:spcPts val="1499"/>
              </a:lnSpc>
            </a:pPr>
            <a:r>
              <a:rPr lang="en-US" sz="900" b="1" dirty="0">
                <a:solidFill>
                  <a:srgbClr val="785A5C"/>
                </a:solidFill>
                <a:latin typeface="Zen Maru Gothic"/>
                <a:ea typeface="Zen Maru Gothic"/>
                <a:cs typeface="Zen Maru Gothic"/>
                <a:sym typeface="Zen Maru Gothic"/>
              </a:rPr>
              <a:t> • パスワードを書いた紙を端末や机に貼る</a:t>
            </a:r>
          </a:p>
          <a:p>
            <a:pPr algn="l">
              <a:lnSpc>
                <a:spcPts val="1499"/>
              </a:lnSpc>
            </a:pPr>
            <a:r>
              <a:rPr lang="en-US" sz="900" b="1" dirty="0">
                <a:solidFill>
                  <a:srgbClr val="785A5C"/>
                </a:solidFill>
                <a:latin typeface="Zen Maru Gothic"/>
                <a:ea typeface="Zen Maru Gothic"/>
                <a:cs typeface="Zen Maru Gothic"/>
                <a:sym typeface="Zen Maru Gothic"/>
              </a:rPr>
              <a:t>・</a:t>
            </a:r>
            <a:r>
              <a:rPr lang="ja-JP" altLang="en-US" sz="900" b="1" dirty="0">
                <a:solidFill>
                  <a:srgbClr val="785A5C"/>
                </a:solidFill>
                <a:latin typeface="Zen Maru Gothic"/>
                <a:ea typeface="Zen Maru Gothic"/>
                <a:cs typeface="Zen Maru Gothic"/>
                <a:sym typeface="Zen Maru Gothic"/>
              </a:rPr>
              <a:t>児童・</a:t>
            </a:r>
            <a:r>
              <a:rPr lang="en-US" sz="900" b="1" dirty="0" err="1">
                <a:solidFill>
                  <a:srgbClr val="785A5C"/>
                </a:solidFill>
                <a:latin typeface="Zen Maru Gothic"/>
                <a:ea typeface="Zen Maru Gothic"/>
                <a:cs typeface="Zen Maru Gothic"/>
                <a:sym typeface="Zen Maru Gothic"/>
              </a:rPr>
              <a:t>生徒が目にする場所にパスワードを保管する</a:t>
            </a:r>
            <a:endParaRPr lang="en-US" sz="900" b="1" dirty="0">
              <a:solidFill>
                <a:srgbClr val="785A5C"/>
              </a:solidFill>
              <a:latin typeface="Zen Maru Gothic"/>
              <a:ea typeface="Zen Maru Gothic"/>
              <a:cs typeface="Zen Maru Gothic"/>
              <a:sym typeface="Zen Maru Gothic"/>
            </a:endParaRPr>
          </a:p>
          <a:p>
            <a:pPr marL="0" lvl="0" indent="0" algn="l">
              <a:lnSpc>
                <a:spcPts val="1499"/>
              </a:lnSpc>
            </a:pPr>
            <a:r>
              <a:rPr lang="en-US" sz="900" b="1" dirty="0">
                <a:solidFill>
                  <a:srgbClr val="785A5C"/>
                </a:solidFill>
                <a:latin typeface="Zen Maru Gothic"/>
                <a:ea typeface="Zen Maru Gothic"/>
                <a:cs typeface="Zen Maru Gothic"/>
                <a:sym typeface="Zen Maru Gothic"/>
              </a:rPr>
              <a:t> • </a:t>
            </a:r>
            <a:r>
              <a:rPr lang="en-US" sz="900" b="1" dirty="0" err="1">
                <a:solidFill>
                  <a:srgbClr val="785A5C"/>
                </a:solidFill>
                <a:latin typeface="Zen Maru Gothic"/>
                <a:ea typeface="Zen Maru Gothic"/>
                <a:cs typeface="Zen Maru Gothic"/>
                <a:sym typeface="Zen Maru Gothic"/>
              </a:rPr>
              <a:t>変更後のパスワード一覧を</a:t>
            </a:r>
            <a:r>
              <a:rPr lang="ja-JP" altLang="en-US" sz="900" b="1" dirty="0">
                <a:solidFill>
                  <a:srgbClr val="785A5C"/>
                </a:solidFill>
                <a:latin typeface="Zen Maru Gothic"/>
                <a:ea typeface="Zen Maru Gothic"/>
                <a:cs typeface="Zen Maru Gothic"/>
                <a:sym typeface="Zen Maru Gothic"/>
              </a:rPr>
              <a:t>児童・</a:t>
            </a:r>
            <a:r>
              <a:rPr lang="en-US" sz="900" b="1" dirty="0" err="1">
                <a:solidFill>
                  <a:srgbClr val="785A5C"/>
                </a:solidFill>
                <a:latin typeface="Zen Maru Gothic"/>
                <a:ea typeface="Zen Maru Gothic"/>
                <a:cs typeface="Zen Maru Gothic"/>
                <a:sym typeface="Zen Maru Gothic"/>
              </a:rPr>
              <a:t>生徒に共有する</a:t>
            </a:r>
            <a:endParaRPr lang="en-US" sz="900" b="1" dirty="0">
              <a:solidFill>
                <a:srgbClr val="785A5C"/>
              </a:solidFill>
              <a:latin typeface="Zen Maru Gothic"/>
              <a:ea typeface="Zen Maru Gothic"/>
              <a:cs typeface="Zen Maru Gothic"/>
              <a:sym typeface="Zen Maru Gothic"/>
            </a:endParaRPr>
          </a:p>
          <a:p>
            <a:pPr marL="0" lvl="0" indent="0" algn="l">
              <a:lnSpc>
                <a:spcPts val="1499"/>
              </a:lnSpc>
            </a:pPr>
            <a:r>
              <a:rPr lang="en-US" sz="900" b="1" dirty="0">
                <a:solidFill>
                  <a:srgbClr val="785A5C"/>
                </a:solidFill>
                <a:latin typeface="Zen Maru Gothic"/>
                <a:ea typeface="Zen Maru Gothic"/>
                <a:cs typeface="Zen Maru Gothic"/>
                <a:sym typeface="Zen Maru Gothic"/>
              </a:rPr>
              <a:t>・</a:t>
            </a:r>
            <a:r>
              <a:rPr lang="en-US" sz="900" b="1" dirty="0" err="1">
                <a:solidFill>
                  <a:srgbClr val="785A5C"/>
                </a:solidFill>
                <a:latin typeface="Zen Maru Gothic"/>
                <a:ea typeface="Zen Maru Gothic"/>
                <a:cs typeface="Zen Maru Gothic"/>
                <a:sym typeface="Zen Maru Gothic"/>
              </a:rPr>
              <a:t>端末を開いたままログアウトせずに離席する</a:t>
            </a:r>
            <a:endParaRPr lang="en-US" sz="900" b="1" dirty="0">
              <a:solidFill>
                <a:srgbClr val="785A5C"/>
              </a:solidFill>
              <a:latin typeface="Zen Maru Gothic"/>
              <a:ea typeface="Zen Maru Gothic"/>
              <a:cs typeface="Zen Maru Gothic"/>
              <a:sym typeface="Zen Maru Gothic"/>
            </a:endParaRPr>
          </a:p>
        </p:txBody>
      </p:sp>
      <p:grpSp>
        <p:nvGrpSpPr>
          <p:cNvPr id="40" name="Group 40"/>
          <p:cNvGrpSpPr/>
          <p:nvPr/>
        </p:nvGrpSpPr>
        <p:grpSpPr>
          <a:xfrm>
            <a:off x="3798802" y="5165246"/>
            <a:ext cx="3109697" cy="1398764"/>
            <a:chOff x="0" y="-28575"/>
            <a:chExt cx="1215304" cy="546653"/>
          </a:xfrm>
        </p:grpSpPr>
        <p:sp>
          <p:nvSpPr>
            <p:cNvPr id="41" name="Freeform 41"/>
            <p:cNvSpPr/>
            <p:nvPr/>
          </p:nvSpPr>
          <p:spPr>
            <a:xfrm>
              <a:off x="0" y="0"/>
              <a:ext cx="1215304" cy="518078"/>
            </a:xfrm>
            <a:custGeom>
              <a:avLst/>
              <a:gdLst/>
              <a:ahLst/>
              <a:cxnLst/>
              <a:rect l="l" t="t" r="r" b="b"/>
              <a:pathLst>
                <a:path w="1157625" h="518078">
                  <a:moveTo>
                    <a:pt x="33977" y="0"/>
                  </a:moveTo>
                  <a:lnTo>
                    <a:pt x="1123647" y="0"/>
                  </a:lnTo>
                  <a:cubicBezTo>
                    <a:pt x="1142413" y="0"/>
                    <a:pt x="1157625" y="15212"/>
                    <a:pt x="1157625" y="33977"/>
                  </a:cubicBezTo>
                  <a:lnTo>
                    <a:pt x="1157625" y="484100"/>
                  </a:lnTo>
                  <a:cubicBezTo>
                    <a:pt x="1157625" y="502865"/>
                    <a:pt x="1142413" y="518078"/>
                    <a:pt x="1123647" y="518078"/>
                  </a:cubicBezTo>
                  <a:lnTo>
                    <a:pt x="33977" y="518078"/>
                  </a:lnTo>
                  <a:cubicBezTo>
                    <a:pt x="15212" y="518078"/>
                    <a:pt x="0" y="502865"/>
                    <a:pt x="0" y="484100"/>
                  </a:cubicBezTo>
                  <a:lnTo>
                    <a:pt x="0" y="33977"/>
                  </a:lnTo>
                  <a:cubicBezTo>
                    <a:pt x="0" y="15212"/>
                    <a:pt x="15212" y="0"/>
                    <a:pt x="33977" y="0"/>
                  </a:cubicBezTo>
                  <a:close/>
                </a:path>
              </a:pathLst>
            </a:custGeom>
            <a:solidFill>
              <a:srgbClr val="FFFFFF"/>
            </a:solidFill>
            <a:ln w="28575" cap="sq">
              <a:solidFill>
                <a:srgbClr val="67C2DF"/>
              </a:solidFill>
              <a:prstDash val="solid"/>
              <a:miter/>
            </a:ln>
          </p:spPr>
          <p:txBody>
            <a:bodyPr/>
            <a:lstStyle/>
            <a:p>
              <a:endParaRPr lang="ja-JP" altLang="en-US"/>
            </a:p>
          </p:txBody>
        </p:sp>
        <p:sp>
          <p:nvSpPr>
            <p:cNvPr id="42" name="TextBox 42"/>
            <p:cNvSpPr txBox="1"/>
            <p:nvPr/>
          </p:nvSpPr>
          <p:spPr>
            <a:xfrm>
              <a:off x="0" y="-28575"/>
              <a:ext cx="1157625" cy="546653"/>
            </a:xfrm>
            <a:prstGeom prst="rect">
              <a:avLst/>
            </a:prstGeom>
          </p:spPr>
          <p:txBody>
            <a:bodyPr lIns="36800" tIns="36800" rIns="36800" bIns="36800" rtlCol="0" anchor="ctr"/>
            <a:lstStyle/>
            <a:p>
              <a:pPr marL="0" lvl="0" indent="0" algn="ctr">
                <a:lnSpc>
                  <a:spcPts val="1217"/>
                </a:lnSpc>
                <a:spcBef>
                  <a:spcPct val="0"/>
                </a:spcBef>
              </a:pPr>
              <a:endParaRPr dirty="0"/>
            </a:p>
          </p:txBody>
        </p:sp>
      </p:grpSp>
      <p:sp>
        <p:nvSpPr>
          <p:cNvPr id="44" name="TextBox 44"/>
          <p:cNvSpPr txBox="1"/>
          <p:nvPr/>
        </p:nvSpPr>
        <p:spPr>
          <a:xfrm>
            <a:off x="3942802" y="5555373"/>
            <a:ext cx="2862345" cy="944297"/>
          </a:xfrm>
          <a:prstGeom prst="rect">
            <a:avLst/>
          </a:prstGeom>
        </p:spPr>
        <p:txBody>
          <a:bodyPr wrap="square" lIns="0" tIns="0" rIns="0" bIns="0" rtlCol="0" anchor="t">
            <a:spAutoFit/>
          </a:bodyPr>
          <a:lstStyle/>
          <a:p>
            <a:pPr algn="l">
              <a:lnSpc>
                <a:spcPts val="1499"/>
              </a:lnSpc>
            </a:pPr>
            <a:r>
              <a:rPr lang="en-US" sz="999" b="1" dirty="0">
                <a:solidFill>
                  <a:srgbClr val="785A5C"/>
                </a:solidFill>
                <a:latin typeface="Zen Maru Gothic"/>
                <a:ea typeface="Zen Maru Gothic"/>
                <a:cs typeface="Zen Maru Gothic"/>
                <a:sym typeface="Zen Maru Gothic"/>
              </a:rPr>
              <a:t> • パスワードはなるべく覚えるようにするか、見られない場所にしっかり保管する（紙に書く場合は、鍵のかかる引き出し等に入れる）</a:t>
            </a:r>
          </a:p>
          <a:p>
            <a:pPr marL="0" lvl="0" indent="0" algn="l">
              <a:lnSpc>
                <a:spcPts val="1499"/>
              </a:lnSpc>
            </a:pPr>
            <a:r>
              <a:rPr lang="en-US" sz="999" b="1" dirty="0">
                <a:solidFill>
                  <a:srgbClr val="785A5C"/>
                </a:solidFill>
                <a:latin typeface="Zen Maru Gothic"/>
                <a:ea typeface="Zen Maru Gothic"/>
                <a:cs typeface="Zen Maru Gothic"/>
                <a:sym typeface="Zen Maru Gothic"/>
              </a:rPr>
              <a:t> • 端末を使い終えたら必ずログアウトし、持ち運び時は盗難や紛失に注意する</a:t>
            </a:r>
          </a:p>
        </p:txBody>
      </p:sp>
      <p:grpSp>
        <p:nvGrpSpPr>
          <p:cNvPr id="45" name="Group 45"/>
          <p:cNvGrpSpPr/>
          <p:nvPr/>
        </p:nvGrpSpPr>
        <p:grpSpPr>
          <a:xfrm>
            <a:off x="648000" y="7904425"/>
            <a:ext cx="2962109" cy="1325647"/>
            <a:chOff x="0" y="0"/>
            <a:chExt cx="1157625" cy="518078"/>
          </a:xfrm>
        </p:grpSpPr>
        <p:sp>
          <p:nvSpPr>
            <p:cNvPr id="46" name="Freeform 46"/>
            <p:cNvSpPr/>
            <p:nvPr/>
          </p:nvSpPr>
          <p:spPr>
            <a:xfrm>
              <a:off x="0" y="0"/>
              <a:ext cx="1157625" cy="518078"/>
            </a:xfrm>
            <a:custGeom>
              <a:avLst/>
              <a:gdLst/>
              <a:ahLst/>
              <a:cxnLst/>
              <a:rect l="l" t="t" r="r" b="b"/>
              <a:pathLst>
                <a:path w="1157625" h="518078">
                  <a:moveTo>
                    <a:pt x="33977" y="0"/>
                  </a:moveTo>
                  <a:lnTo>
                    <a:pt x="1123647" y="0"/>
                  </a:lnTo>
                  <a:cubicBezTo>
                    <a:pt x="1142413" y="0"/>
                    <a:pt x="1157625" y="15212"/>
                    <a:pt x="1157625" y="33977"/>
                  </a:cubicBezTo>
                  <a:lnTo>
                    <a:pt x="1157625" y="484100"/>
                  </a:lnTo>
                  <a:cubicBezTo>
                    <a:pt x="1157625" y="502865"/>
                    <a:pt x="1142413" y="518078"/>
                    <a:pt x="1123647" y="518078"/>
                  </a:cubicBezTo>
                  <a:lnTo>
                    <a:pt x="33977" y="518078"/>
                  </a:lnTo>
                  <a:cubicBezTo>
                    <a:pt x="15212" y="518078"/>
                    <a:pt x="0" y="502865"/>
                    <a:pt x="0" y="484100"/>
                  </a:cubicBezTo>
                  <a:lnTo>
                    <a:pt x="0" y="33977"/>
                  </a:lnTo>
                  <a:cubicBezTo>
                    <a:pt x="0" y="15212"/>
                    <a:pt x="15212" y="0"/>
                    <a:pt x="33977" y="0"/>
                  </a:cubicBezTo>
                  <a:close/>
                </a:path>
              </a:pathLst>
            </a:custGeom>
            <a:solidFill>
              <a:srgbClr val="FFFFFF"/>
            </a:solidFill>
            <a:ln w="28575" cap="sq">
              <a:solidFill>
                <a:srgbClr val="E9C2AE"/>
              </a:solidFill>
              <a:prstDash val="solid"/>
              <a:miter/>
            </a:ln>
          </p:spPr>
          <p:txBody>
            <a:bodyPr/>
            <a:lstStyle/>
            <a:p>
              <a:endParaRPr lang="ja-JP" altLang="en-US"/>
            </a:p>
          </p:txBody>
        </p:sp>
        <p:sp>
          <p:nvSpPr>
            <p:cNvPr id="47" name="TextBox 47"/>
            <p:cNvSpPr txBox="1"/>
            <p:nvPr/>
          </p:nvSpPr>
          <p:spPr>
            <a:xfrm>
              <a:off x="0" y="-28575"/>
              <a:ext cx="1157625" cy="546653"/>
            </a:xfrm>
            <a:prstGeom prst="rect">
              <a:avLst/>
            </a:prstGeom>
          </p:spPr>
          <p:txBody>
            <a:bodyPr lIns="36800" tIns="36800" rIns="36800" bIns="36800" rtlCol="0" anchor="ctr"/>
            <a:lstStyle/>
            <a:p>
              <a:pPr marL="0" lvl="0" indent="0" algn="ctr">
                <a:lnSpc>
                  <a:spcPts val="1217"/>
                </a:lnSpc>
                <a:spcBef>
                  <a:spcPct val="0"/>
                </a:spcBef>
              </a:pPr>
              <a:endParaRPr dirty="0"/>
            </a:p>
          </p:txBody>
        </p:sp>
      </p:grpSp>
      <p:sp>
        <p:nvSpPr>
          <p:cNvPr id="48" name="TextBox 48"/>
          <p:cNvSpPr txBox="1"/>
          <p:nvPr/>
        </p:nvSpPr>
        <p:spPr>
          <a:xfrm>
            <a:off x="879393" y="8000894"/>
            <a:ext cx="1278712" cy="224140"/>
          </a:xfrm>
          <a:prstGeom prst="rect">
            <a:avLst/>
          </a:prstGeom>
        </p:spPr>
        <p:txBody>
          <a:bodyPr lIns="0" tIns="0" rIns="0" bIns="0" rtlCol="0" anchor="t">
            <a:spAutoFit/>
          </a:bodyPr>
          <a:lstStyle/>
          <a:p>
            <a:pPr marL="0" lvl="0" indent="0" algn="ctr">
              <a:lnSpc>
                <a:spcPts val="1820"/>
              </a:lnSpc>
              <a:spcBef>
                <a:spcPct val="0"/>
              </a:spcBef>
            </a:pPr>
            <a:r>
              <a:rPr lang="en-US" sz="1300" b="1" dirty="0">
                <a:solidFill>
                  <a:srgbClr val="EDB2A4"/>
                </a:solidFill>
                <a:latin typeface="Zen Maru Gothic Bold"/>
                <a:ea typeface="Zen Maru Gothic Bold"/>
                <a:cs typeface="Zen Maru Gothic Bold"/>
                <a:sym typeface="Zen Maru Gothic Bold"/>
              </a:rPr>
              <a:t>避けるべき事例</a:t>
            </a:r>
          </a:p>
        </p:txBody>
      </p:sp>
      <p:sp>
        <p:nvSpPr>
          <p:cNvPr id="49" name="TextBox 49"/>
          <p:cNvSpPr txBox="1"/>
          <p:nvPr/>
        </p:nvSpPr>
        <p:spPr>
          <a:xfrm>
            <a:off x="792000" y="8221436"/>
            <a:ext cx="2753231" cy="944297"/>
          </a:xfrm>
          <a:prstGeom prst="rect">
            <a:avLst/>
          </a:prstGeom>
        </p:spPr>
        <p:txBody>
          <a:bodyPr lIns="0" tIns="0" rIns="0" bIns="0" rtlCol="0" anchor="t">
            <a:spAutoFit/>
          </a:bodyPr>
          <a:lstStyle/>
          <a:p>
            <a:pPr algn="l">
              <a:lnSpc>
                <a:spcPts val="1499"/>
              </a:lnSpc>
            </a:pPr>
            <a:r>
              <a:rPr lang="en-US" sz="999" b="1" dirty="0">
                <a:solidFill>
                  <a:srgbClr val="785A5C"/>
                </a:solidFill>
                <a:latin typeface="Zen Maru Gothic"/>
                <a:ea typeface="Zen Maru Gothic"/>
                <a:cs typeface="Zen Maru Gothic"/>
                <a:sym typeface="Zen Maru Gothic"/>
              </a:rPr>
              <a:t> • 端末の自動画面ロックを設定せず、職員室や教室に放置、または自動ログイン設定をONにして長時間ログアウトしない</a:t>
            </a:r>
          </a:p>
          <a:p>
            <a:pPr marL="0" lvl="0" indent="0" algn="l">
              <a:lnSpc>
                <a:spcPts val="1499"/>
              </a:lnSpc>
            </a:pPr>
            <a:r>
              <a:rPr lang="en-US" sz="999" b="1" dirty="0">
                <a:solidFill>
                  <a:srgbClr val="785A5C"/>
                </a:solidFill>
                <a:latin typeface="Zen Maru Gothic"/>
                <a:ea typeface="Zen Maru Gothic"/>
                <a:cs typeface="Zen Maru Gothic"/>
                <a:sym typeface="Zen Maru Gothic"/>
              </a:rPr>
              <a:t> • </a:t>
            </a:r>
            <a:r>
              <a:rPr lang="ja-JP" altLang="en-US" sz="999" b="1" dirty="0">
                <a:solidFill>
                  <a:srgbClr val="785A5C"/>
                </a:solidFill>
                <a:latin typeface="Zen Maru Gothic"/>
                <a:ea typeface="Zen Maru Gothic"/>
                <a:cs typeface="Zen Maru Gothic"/>
                <a:sym typeface="Zen Maru Gothic"/>
              </a:rPr>
              <a:t>教職員</a:t>
            </a:r>
            <a:r>
              <a:rPr lang="en-US" sz="999" b="1" dirty="0" err="1">
                <a:solidFill>
                  <a:srgbClr val="785A5C"/>
                </a:solidFill>
                <a:latin typeface="Zen Maru Gothic"/>
                <a:ea typeface="Zen Maru Gothic"/>
                <a:cs typeface="Zen Maru Gothic"/>
                <a:sym typeface="Zen Maru Gothic"/>
              </a:rPr>
              <a:t>アカウントのパスワードを他の人と共有する</a:t>
            </a:r>
            <a:endParaRPr lang="en-US" sz="999" b="1" dirty="0">
              <a:solidFill>
                <a:srgbClr val="785A5C"/>
              </a:solidFill>
              <a:latin typeface="Zen Maru Gothic"/>
              <a:ea typeface="Zen Maru Gothic"/>
              <a:cs typeface="Zen Maru Gothic"/>
              <a:sym typeface="Zen Maru Gothic"/>
            </a:endParaRPr>
          </a:p>
        </p:txBody>
      </p:sp>
      <p:grpSp>
        <p:nvGrpSpPr>
          <p:cNvPr id="50" name="Group 50"/>
          <p:cNvGrpSpPr/>
          <p:nvPr/>
        </p:nvGrpSpPr>
        <p:grpSpPr>
          <a:xfrm>
            <a:off x="3813165" y="7831308"/>
            <a:ext cx="3095334" cy="1398764"/>
            <a:chOff x="0" y="-28575"/>
            <a:chExt cx="1209691" cy="546653"/>
          </a:xfrm>
        </p:grpSpPr>
        <p:sp>
          <p:nvSpPr>
            <p:cNvPr id="51" name="Freeform 51"/>
            <p:cNvSpPr/>
            <p:nvPr/>
          </p:nvSpPr>
          <p:spPr>
            <a:xfrm>
              <a:off x="0" y="0"/>
              <a:ext cx="1209691" cy="518078"/>
            </a:xfrm>
            <a:custGeom>
              <a:avLst/>
              <a:gdLst/>
              <a:ahLst/>
              <a:cxnLst/>
              <a:rect l="l" t="t" r="r" b="b"/>
              <a:pathLst>
                <a:path w="1157625" h="518078">
                  <a:moveTo>
                    <a:pt x="33977" y="0"/>
                  </a:moveTo>
                  <a:lnTo>
                    <a:pt x="1123647" y="0"/>
                  </a:lnTo>
                  <a:cubicBezTo>
                    <a:pt x="1142413" y="0"/>
                    <a:pt x="1157625" y="15212"/>
                    <a:pt x="1157625" y="33977"/>
                  </a:cubicBezTo>
                  <a:lnTo>
                    <a:pt x="1157625" y="484100"/>
                  </a:lnTo>
                  <a:cubicBezTo>
                    <a:pt x="1157625" y="502865"/>
                    <a:pt x="1142413" y="518078"/>
                    <a:pt x="1123647" y="518078"/>
                  </a:cubicBezTo>
                  <a:lnTo>
                    <a:pt x="33977" y="518078"/>
                  </a:lnTo>
                  <a:cubicBezTo>
                    <a:pt x="15212" y="518078"/>
                    <a:pt x="0" y="502865"/>
                    <a:pt x="0" y="484100"/>
                  </a:cubicBezTo>
                  <a:lnTo>
                    <a:pt x="0" y="33977"/>
                  </a:lnTo>
                  <a:cubicBezTo>
                    <a:pt x="0" y="15212"/>
                    <a:pt x="15212" y="0"/>
                    <a:pt x="33977" y="0"/>
                  </a:cubicBezTo>
                  <a:close/>
                </a:path>
              </a:pathLst>
            </a:custGeom>
            <a:solidFill>
              <a:srgbClr val="FFFFFF"/>
            </a:solidFill>
            <a:ln w="28575" cap="sq">
              <a:solidFill>
                <a:srgbClr val="67C2DF"/>
              </a:solidFill>
              <a:prstDash val="solid"/>
              <a:miter/>
            </a:ln>
          </p:spPr>
          <p:txBody>
            <a:bodyPr/>
            <a:lstStyle/>
            <a:p>
              <a:endParaRPr lang="ja-JP" altLang="en-US"/>
            </a:p>
          </p:txBody>
        </p:sp>
        <p:sp>
          <p:nvSpPr>
            <p:cNvPr id="52" name="TextBox 52"/>
            <p:cNvSpPr txBox="1"/>
            <p:nvPr/>
          </p:nvSpPr>
          <p:spPr>
            <a:xfrm>
              <a:off x="0" y="-28575"/>
              <a:ext cx="1157625" cy="546653"/>
            </a:xfrm>
            <a:prstGeom prst="rect">
              <a:avLst/>
            </a:prstGeom>
          </p:spPr>
          <p:txBody>
            <a:bodyPr lIns="36800" tIns="36800" rIns="36800" bIns="36800" rtlCol="0" anchor="ctr"/>
            <a:lstStyle/>
            <a:p>
              <a:pPr marL="0" lvl="0" indent="0" algn="ctr">
                <a:lnSpc>
                  <a:spcPts val="1217"/>
                </a:lnSpc>
                <a:spcBef>
                  <a:spcPct val="0"/>
                </a:spcBef>
              </a:pPr>
              <a:endParaRPr dirty="0"/>
            </a:p>
          </p:txBody>
        </p:sp>
      </p:grpSp>
      <p:sp>
        <p:nvSpPr>
          <p:cNvPr id="54" name="TextBox 54"/>
          <p:cNvSpPr txBox="1"/>
          <p:nvPr/>
        </p:nvSpPr>
        <p:spPr>
          <a:xfrm>
            <a:off x="3957165" y="8221436"/>
            <a:ext cx="2847982" cy="751937"/>
          </a:xfrm>
          <a:prstGeom prst="rect">
            <a:avLst/>
          </a:prstGeom>
        </p:spPr>
        <p:txBody>
          <a:bodyPr wrap="square" lIns="0" tIns="0" rIns="0" bIns="0" rtlCol="0" anchor="t">
            <a:spAutoFit/>
          </a:bodyPr>
          <a:lstStyle/>
          <a:p>
            <a:pPr algn="l">
              <a:lnSpc>
                <a:spcPts val="1499"/>
              </a:lnSpc>
            </a:pPr>
            <a:r>
              <a:rPr lang="en-US" sz="999" b="1" dirty="0">
                <a:solidFill>
                  <a:srgbClr val="785A5C"/>
                </a:solidFill>
                <a:latin typeface="Zen Maru Gothic"/>
                <a:ea typeface="Zen Maru Gothic"/>
                <a:cs typeface="Zen Maru Gothic"/>
                <a:sym typeface="Zen Maru Gothic"/>
              </a:rPr>
              <a:t> • 端末から離れる際には必ずロックをかける</a:t>
            </a:r>
          </a:p>
          <a:p>
            <a:pPr algn="l">
              <a:lnSpc>
                <a:spcPts val="1499"/>
              </a:lnSpc>
            </a:pPr>
            <a:endParaRPr lang="en-US" sz="999" b="1" dirty="0">
              <a:solidFill>
                <a:srgbClr val="785A5C"/>
              </a:solidFill>
              <a:latin typeface="Zen Maru Gothic"/>
              <a:ea typeface="Zen Maru Gothic"/>
              <a:cs typeface="Zen Maru Gothic"/>
              <a:sym typeface="Zen Maru Gothic"/>
            </a:endParaRPr>
          </a:p>
          <a:p>
            <a:pPr marL="0" lvl="0" indent="0" algn="l">
              <a:lnSpc>
                <a:spcPts val="1499"/>
              </a:lnSpc>
            </a:pPr>
            <a:r>
              <a:rPr lang="en-US" sz="999" b="1" dirty="0">
                <a:solidFill>
                  <a:srgbClr val="785A5C"/>
                </a:solidFill>
                <a:latin typeface="Zen Maru Gothic"/>
                <a:ea typeface="Zen Maru Gothic"/>
                <a:cs typeface="Zen Maru Gothic"/>
                <a:sym typeface="Zen Maru Gothic"/>
              </a:rPr>
              <a:t> • 離席時はログアウトを徹底し、勝手に操作されるリスクを減らす</a:t>
            </a:r>
          </a:p>
        </p:txBody>
      </p:sp>
      <p:pic>
        <p:nvPicPr>
          <p:cNvPr id="68" name="図 67">
            <a:extLst>
              <a:ext uri="{FF2B5EF4-FFF2-40B4-BE49-F238E27FC236}">
                <a16:creationId xmlns:a16="http://schemas.microsoft.com/office/drawing/2014/main" id="{CDDEA1EB-E51B-2DAB-E1F5-B06DD89FF580}"/>
              </a:ext>
            </a:extLst>
          </p:cNvPr>
          <p:cNvPicPr>
            <a:picLocks noChangeAspect="1"/>
          </p:cNvPicPr>
          <p:nvPr/>
        </p:nvPicPr>
        <p:blipFill rotWithShape="1">
          <a:blip r:embed="rId4"/>
          <a:srcRect r="17076"/>
          <a:stretch/>
        </p:blipFill>
        <p:spPr>
          <a:xfrm>
            <a:off x="5670477" y="9220881"/>
            <a:ext cx="1795969" cy="1057470"/>
          </a:xfrm>
          <a:prstGeom prst="rect">
            <a:avLst/>
          </a:prstGeom>
        </p:spPr>
      </p:pic>
      <p:pic>
        <p:nvPicPr>
          <p:cNvPr id="70" name="図 69">
            <a:extLst>
              <a:ext uri="{FF2B5EF4-FFF2-40B4-BE49-F238E27FC236}">
                <a16:creationId xmlns:a16="http://schemas.microsoft.com/office/drawing/2014/main" id="{D34A466E-4F64-C350-526D-12952CA08D40}"/>
              </a:ext>
            </a:extLst>
          </p:cNvPr>
          <p:cNvPicPr>
            <a:picLocks noChangeAspect="1"/>
          </p:cNvPicPr>
          <p:nvPr/>
        </p:nvPicPr>
        <p:blipFill>
          <a:blip r:embed="rId5"/>
          <a:stretch>
            <a:fillRect/>
          </a:stretch>
        </p:blipFill>
        <p:spPr>
          <a:xfrm>
            <a:off x="5784328" y="9336385"/>
            <a:ext cx="215900" cy="291465"/>
          </a:xfrm>
          <a:prstGeom prst="rect">
            <a:avLst/>
          </a:prstGeom>
        </p:spPr>
      </p:pic>
      <p:pic>
        <p:nvPicPr>
          <p:cNvPr id="72" name="図 71">
            <a:extLst>
              <a:ext uri="{FF2B5EF4-FFF2-40B4-BE49-F238E27FC236}">
                <a16:creationId xmlns:a16="http://schemas.microsoft.com/office/drawing/2014/main" id="{B7F082AF-B30C-BD38-5D41-B3391626A796}"/>
              </a:ext>
            </a:extLst>
          </p:cNvPr>
          <p:cNvPicPr>
            <a:picLocks noChangeAspect="1"/>
          </p:cNvPicPr>
          <p:nvPr/>
        </p:nvPicPr>
        <p:blipFill>
          <a:blip r:embed="rId6"/>
          <a:stretch>
            <a:fillRect/>
          </a:stretch>
        </p:blipFill>
        <p:spPr>
          <a:xfrm>
            <a:off x="6610350" y="9385300"/>
            <a:ext cx="215900" cy="228600"/>
          </a:xfrm>
          <a:prstGeom prst="rect">
            <a:avLst/>
          </a:prstGeom>
        </p:spPr>
      </p:pic>
      <p:sp>
        <p:nvSpPr>
          <p:cNvPr id="73" name="TextBox 33">
            <a:extLst>
              <a:ext uri="{FF2B5EF4-FFF2-40B4-BE49-F238E27FC236}">
                <a16:creationId xmlns:a16="http://schemas.microsoft.com/office/drawing/2014/main" id="{03C4D190-1D5B-D912-942F-0FC7504E10FF}"/>
              </a:ext>
            </a:extLst>
          </p:cNvPr>
          <p:cNvSpPr txBox="1"/>
          <p:nvPr/>
        </p:nvSpPr>
        <p:spPr>
          <a:xfrm>
            <a:off x="3990089" y="5308398"/>
            <a:ext cx="1288254" cy="212943"/>
          </a:xfrm>
          <a:prstGeom prst="rect">
            <a:avLst/>
          </a:prstGeom>
        </p:spPr>
        <p:txBody>
          <a:bodyPr wrap="square" lIns="0" tIns="0" rIns="0" bIns="0" rtlCol="0" anchor="t">
            <a:spAutoFit/>
          </a:bodyPr>
          <a:lstStyle/>
          <a:p>
            <a:pPr marL="0" lvl="0" indent="0" algn="ctr">
              <a:lnSpc>
                <a:spcPts val="1820"/>
              </a:lnSpc>
              <a:spcBef>
                <a:spcPct val="0"/>
              </a:spcBef>
            </a:pPr>
            <a:r>
              <a:rPr lang="en-US" sz="1300" dirty="0">
                <a:solidFill>
                  <a:srgbClr val="67C2DF"/>
                </a:solidFill>
                <a:latin typeface="Zen Maru Gothic Bold"/>
                <a:ea typeface="Zen Maru Gothic Bold"/>
                <a:cs typeface="Zen Maru Gothic Bold"/>
                <a:sym typeface="Zen Maru Gothic Bold"/>
              </a:rPr>
              <a:t>推奨される対応</a:t>
            </a:r>
          </a:p>
        </p:txBody>
      </p:sp>
      <p:sp>
        <p:nvSpPr>
          <p:cNvPr id="74" name="TextBox 33">
            <a:extLst>
              <a:ext uri="{FF2B5EF4-FFF2-40B4-BE49-F238E27FC236}">
                <a16:creationId xmlns:a16="http://schemas.microsoft.com/office/drawing/2014/main" id="{0753A937-85CA-A8C1-AEB4-B005A9632756}"/>
              </a:ext>
            </a:extLst>
          </p:cNvPr>
          <p:cNvSpPr txBox="1"/>
          <p:nvPr/>
        </p:nvSpPr>
        <p:spPr>
          <a:xfrm>
            <a:off x="3990089" y="7981527"/>
            <a:ext cx="1288254" cy="212943"/>
          </a:xfrm>
          <a:prstGeom prst="rect">
            <a:avLst/>
          </a:prstGeom>
        </p:spPr>
        <p:txBody>
          <a:bodyPr wrap="square" lIns="0" tIns="0" rIns="0" bIns="0" rtlCol="0" anchor="t">
            <a:spAutoFit/>
          </a:bodyPr>
          <a:lstStyle/>
          <a:p>
            <a:pPr marL="0" lvl="0" indent="0" algn="ctr">
              <a:lnSpc>
                <a:spcPts val="1820"/>
              </a:lnSpc>
              <a:spcBef>
                <a:spcPct val="0"/>
              </a:spcBef>
            </a:pPr>
            <a:r>
              <a:rPr lang="en-US" sz="1300" dirty="0">
                <a:solidFill>
                  <a:srgbClr val="67C2DF"/>
                </a:solidFill>
                <a:latin typeface="Zen Maru Gothic Bold" panose="020B0600070205080204" charset="-128"/>
                <a:ea typeface="Zen Maru Gothic Bold" panose="020B0600070205080204" charset="-128"/>
                <a:cs typeface="Zen Maru Gothic Bold"/>
                <a:sym typeface="Zen Maru Gothic Bold"/>
              </a:rPr>
              <a:t>推奨される対応</a:t>
            </a:r>
          </a:p>
        </p:txBody>
      </p:sp>
      <p:pic>
        <p:nvPicPr>
          <p:cNvPr id="1026" name="Picture 2">
            <a:extLst>
              <a:ext uri="{FF2B5EF4-FFF2-40B4-BE49-F238E27FC236}">
                <a16:creationId xmlns:a16="http://schemas.microsoft.com/office/drawing/2014/main" id="{CFDC26A3-2779-406B-CDB5-B615E7AA8B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1862" y="1401301"/>
            <a:ext cx="384920" cy="3798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DC765FD6-043D-7E82-1FD4-BCF6CC19CE3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31045" y="3963249"/>
            <a:ext cx="423670" cy="42367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a:extLst>
              <a:ext uri="{FF2B5EF4-FFF2-40B4-BE49-F238E27FC236}">
                <a16:creationId xmlns:a16="http://schemas.microsoft.com/office/drawing/2014/main" id="{A56E74DE-DE06-A86A-B397-ADED7055FCA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56563" y="6722934"/>
            <a:ext cx="423217" cy="4232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7621</TotalTime>
  <Words>254</Words>
  <Application>Microsoft Office PowerPoint</Application>
  <PresentationFormat>ユーザー設定</PresentationFormat>
  <Paragraphs>39</Paragraphs>
  <Slides>1</Slides>
  <Notes>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1</vt:i4>
      </vt:variant>
    </vt:vector>
  </HeadingPairs>
  <TitlesOfParts>
    <vt:vector size="10" baseType="lpstr">
      <vt:lpstr>ZEN角ゴシックNEW Medium</vt:lpstr>
      <vt:lpstr>Arial</vt:lpstr>
      <vt:lpstr>Zen Maru Gothic</vt:lpstr>
      <vt:lpstr>Zen Maru Gothic Bold</vt:lpstr>
      <vt:lpstr>Calibri</vt:lpstr>
      <vt:lpstr>XB Titre</vt:lpstr>
      <vt:lpstr>ZEN角ゴシックNEW Heavy</vt:lpstr>
      <vt:lpstr>つなぎゴシック</vt:lpstr>
      <vt:lpstr>Office Theme</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情報モラルポスター</dc:title>
  <dc:creator>Saki Tokunaga（德永紗希）</dc:creator>
  <cp:lastModifiedBy>Mizuna Niitsuma（新妻瑞奈）</cp:lastModifiedBy>
  <cp:revision>13</cp:revision>
  <dcterms:created xsi:type="dcterms:W3CDTF">2006-08-16T00:00:00Z</dcterms:created>
  <dcterms:modified xsi:type="dcterms:W3CDTF">2025-04-09T01:26:09Z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bb4fa5d-3ac5-4415-967c-34900a0e1c6f_Enabled">
    <vt:lpwstr>true</vt:lpwstr>
  </property>
  <property fmtid="{D5CDD505-2E9C-101B-9397-08002B2CF9AE}" pid="3" name="MSIP_Label_dbb4fa5d-3ac5-4415-967c-34900a0e1c6f_SetDate">
    <vt:lpwstr>2025-04-09T01:26:03Z</vt:lpwstr>
  </property>
  <property fmtid="{D5CDD505-2E9C-101B-9397-08002B2CF9AE}" pid="4" name="MSIP_Label_dbb4fa5d-3ac5-4415-967c-34900a0e1c6f_Method">
    <vt:lpwstr>Privileged</vt:lpwstr>
  </property>
  <property fmtid="{D5CDD505-2E9C-101B-9397-08002B2CF9AE}" pid="5" name="MSIP_Label_dbb4fa5d-3ac5-4415-967c-34900a0e1c6f_Name">
    <vt:lpwstr>dbb4fa5d-3ac5-4415-967c-34900a0e1c6f</vt:lpwstr>
  </property>
  <property fmtid="{D5CDD505-2E9C-101B-9397-08002B2CF9AE}" pid="6" name="MSIP_Label_dbb4fa5d-3ac5-4415-967c-34900a0e1c6f_SiteId">
    <vt:lpwstr>a629ef32-67ba-47a6-8eb3-ec43935644fc</vt:lpwstr>
  </property>
  <property fmtid="{D5CDD505-2E9C-101B-9397-08002B2CF9AE}" pid="7" name="MSIP_Label_dbb4fa5d-3ac5-4415-967c-34900a0e1c6f_ActionId">
    <vt:lpwstr>5d986f78-5169-496e-9f91-50e9bdeb9802</vt:lpwstr>
  </property>
  <property fmtid="{D5CDD505-2E9C-101B-9397-08002B2CF9AE}" pid="8" name="MSIP_Label_dbb4fa5d-3ac5-4415-967c-34900a0e1c6f_ContentBits">
    <vt:lpwstr>0</vt:lpwstr>
  </property>
  <property fmtid="{D5CDD505-2E9C-101B-9397-08002B2CF9AE}" pid="9" name="MSIP_Label_dbb4fa5d-3ac5-4415-967c-34900a0e1c6f_Tag">
    <vt:lpwstr>10, 0, 1, 1</vt:lpwstr>
  </property>
</Properties>
</file>